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4" r:id="rId6"/>
    <p:sldId id="259" r:id="rId7"/>
    <p:sldId id="262" r:id="rId8"/>
    <p:sldId id="287" r:id="rId9"/>
    <p:sldId id="266" r:id="rId10"/>
    <p:sldId id="288" r:id="rId11"/>
    <p:sldId id="289" r:id="rId12"/>
    <p:sldId id="290" r:id="rId13"/>
    <p:sldId id="261" r:id="rId14"/>
    <p:sldId id="265" r:id="rId15"/>
    <p:sldId id="274" r:id="rId16"/>
    <p:sldId id="275" r:id="rId17"/>
    <p:sldId id="263" r:id="rId18"/>
    <p:sldId id="268" r:id="rId19"/>
    <p:sldId id="278" r:id="rId20"/>
    <p:sldId id="291" r:id="rId21"/>
    <p:sldId id="279" r:id="rId22"/>
    <p:sldId id="280" r:id="rId23"/>
    <p:sldId id="281" r:id="rId24"/>
    <p:sldId id="282" r:id="rId25"/>
    <p:sldId id="283" r:id="rId26"/>
    <p:sldId id="292" r:id="rId27"/>
    <p:sldId id="272" r:id="rId28"/>
    <p:sldId id="293" r:id="rId29"/>
    <p:sldId id="285" r:id="rId30"/>
    <p:sldId id="294" r:id="rId31"/>
    <p:sldId id="286" r:id="rId32"/>
    <p:sldId id="295" r:id="rId33"/>
    <p:sldId id="296" r:id="rId34"/>
    <p:sldId id="297" r:id="rId35"/>
    <p:sldId id="298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436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ttangolo arrotondato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ttangolo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1" name="Immagin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5725" y="4941888"/>
            <a:ext cx="12001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magine 17" descr="testataSx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0013" y="4868863"/>
            <a:ext cx="510063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3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BE98B-EC95-424C-B93B-DBD247EE5C29}" type="datetimeFigureOut">
              <a:rPr lang="en-US"/>
              <a:pPr>
                <a:defRPr/>
              </a:pPr>
              <a:t>2/10/2015</a:t>
            </a:fld>
            <a:endParaRPr lang="en-US"/>
          </a:p>
        </p:txBody>
      </p:sp>
      <p:sp>
        <p:nvSpPr>
          <p:cNvPr id="14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8571416-E34C-499A-BE1D-38F72800F2FD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CFF30-9FCD-4F14-B919-7BE12EC7B9AA}" type="datetimeFigureOut">
              <a:rPr lang="en-US"/>
              <a:pPr>
                <a:defRPr/>
              </a:pPr>
              <a:t>2/10/2015</a:t>
            </a:fld>
            <a:endParaRPr lang="en-US" dirty="0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033CF-ECF9-4E64-8F6F-29DB3D72EBEE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89ABB-7740-416D-9E5B-1582931185FE}" type="datetimeFigureOut">
              <a:rPr lang="en-US"/>
              <a:pPr>
                <a:defRPr/>
              </a:pPr>
              <a:t>2/10/2015</a:t>
            </a:fld>
            <a:endParaRPr lang="en-US" dirty="0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FEA1C-E7A0-480C-8469-D5D8970EA716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E0E07-2CFD-484D-8E28-743A1EB24F44}" type="datetimeFigureOut">
              <a:rPr lang="en-US"/>
              <a:pPr>
                <a:defRPr/>
              </a:pPr>
              <a:t>2/10/2015</a:t>
            </a:fld>
            <a:endParaRPr lang="en-US" dirty="0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8D1B0-D1A3-47E8-9A8A-D610B7A8CBA1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ttangolo arrotondato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ttangolo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90340-26F2-481F-8A70-0E6AC331343D}" type="datetimeFigureOut">
              <a:rPr lang="en-US"/>
              <a:pPr>
                <a:defRPr/>
              </a:pPr>
              <a:t>2/10/2015</a:t>
            </a:fld>
            <a:endParaRPr lang="en-US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FA9E3-226D-458C-A2E6-530B5F5FFFCF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71E50-021E-41BE-8F40-73108602130C}" type="datetimeFigureOut">
              <a:rPr lang="en-US"/>
              <a:pPr>
                <a:defRPr/>
              </a:pPr>
              <a:t>2/10/2015</a:t>
            </a:fld>
            <a:endParaRPr lang="en-US" dirty="0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42984-6044-4CD8-8F53-25AACD111B0A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Segnaposto contenut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8CF6F-1344-4047-BFE3-5D12EBA5DE9B}" type="datetimeFigureOut">
              <a:rPr lang="en-US"/>
              <a:pPr>
                <a:defRPr/>
              </a:pPr>
              <a:t>2/10/2015</a:t>
            </a:fld>
            <a:endParaRPr lang="en-US" dirty="0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13D40-4645-48B5-8447-BD58737B362B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17579-8F8C-4A38-837B-5DCF7F85CDD0}" type="datetimeFigureOut">
              <a:rPr lang="en-US"/>
              <a:pPr>
                <a:defRPr/>
              </a:pPr>
              <a:t>2/10/2015</a:t>
            </a:fld>
            <a:endParaRPr lang="en-US" dirty="0"/>
          </a:p>
        </p:txBody>
      </p:sp>
      <p:sp>
        <p:nvSpPr>
          <p:cNvPr id="4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AF565-2FCE-4E74-B2D3-30AFEDEA9B28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37E84-7C51-4C48-AD00-77BE510F71A2}" type="datetimeFigureOut">
              <a:rPr lang="en-US"/>
              <a:pPr>
                <a:defRPr/>
              </a:pPr>
              <a:t>2/10/2015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66023-E080-4710-814C-E1F1C0091C00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ettangolo arrotondato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E8643-2C19-411D-820C-089706960029}" type="datetimeFigureOut">
              <a:rPr lang="en-US"/>
              <a:pPr>
                <a:defRPr/>
              </a:pPr>
              <a:t>2/10/2015</a:t>
            </a:fld>
            <a:endParaRPr lang="en-US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CB664-483E-44D1-90CC-9C166FE3324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8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D1B84-5DDB-41D1-A046-28E3BC09C267}" type="datetimeFigureOut">
              <a:rPr lang="en-US"/>
              <a:pPr>
                <a:defRPr/>
              </a:pPr>
              <a:t>2/10/2015</a:t>
            </a:fld>
            <a:endParaRPr lang="en-US"/>
          </a:p>
        </p:txBody>
      </p:sp>
      <p:sp>
        <p:nvSpPr>
          <p:cNvPr id="9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43932-78A2-4898-8CFE-3020A53EA8C2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ettangolo arrotondato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Segnaposto titolo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9" name="Segnaposto testo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C83EB84-91C7-4E82-AA20-3E30D3F87812}" type="datetimeFigureOut">
              <a:rPr lang="en-US"/>
              <a:pPr>
                <a:defRPr/>
              </a:pPr>
              <a:t>2/10/2015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0F23583-FBF5-4287-9D0F-448436CA99BD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  <p:pic>
        <p:nvPicPr>
          <p:cNvPr id="1033" name="Immagin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260350"/>
            <a:ext cx="720725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1" r:id="rId2"/>
    <p:sldLayoutId id="2147483819" r:id="rId3"/>
    <p:sldLayoutId id="2147483812" r:id="rId4"/>
    <p:sldLayoutId id="2147483813" r:id="rId5"/>
    <p:sldLayoutId id="2147483814" r:id="rId6"/>
    <p:sldLayoutId id="2147483815" r:id="rId7"/>
    <p:sldLayoutId id="2147483820" r:id="rId8"/>
    <p:sldLayoutId id="2147483821" r:id="rId9"/>
    <p:sldLayoutId id="2147483816" r:id="rId10"/>
    <p:sldLayoutId id="214748381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ottotitolo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604864"/>
          </a:xfrm>
        </p:spPr>
        <p:txBody>
          <a:bodyPr/>
          <a:lstStyle/>
          <a:p>
            <a:pPr algn="l" eaLnBrk="1" hangingPunct="1">
              <a:defRPr/>
            </a:pPr>
            <a:r>
              <a:rPr lang="it-IT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Istituzione Scolastica:</a:t>
            </a:r>
            <a:r>
              <a:rPr lang="it-IT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……………….…</a:t>
            </a:r>
            <a:r>
              <a:rPr lang="it-IT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 eaLnBrk="1" hangingPunct="1">
              <a:defRPr/>
            </a:pPr>
            <a:r>
              <a:rPr lang="it-IT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Codice Meccanografico:</a:t>
            </a:r>
            <a:r>
              <a:rPr lang="it-IT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…………………</a:t>
            </a:r>
            <a:endParaRPr lang="it-IT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defRPr/>
            </a:pPr>
            <a:r>
              <a:rPr lang="it-IT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Indirizzo:</a:t>
            </a:r>
            <a:r>
              <a:rPr lang="it-IT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……………………………</a:t>
            </a:r>
            <a:endParaRPr lang="it-IT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hangingPunct="1">
              <a:defRPr/>
            </a:pPr>
            <a:r>
              <a:rPr lang="it-IT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Comune:</a:t>
            </a:r>
            <a:r>
              <a:rPr lang="it-IT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…………………</a:t>
            </a:r>
            <a:r>
              <a:rPr lang="it-IT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it-IT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Prov……</a:t>
            </a:r>
            <a:r>
              <a:rPr lang="it-IT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</a:t>
            </a:r>
          </a:p>
        </p:txBody>
      </p:sp>
      <p:sp>
        <p:nvSpPr>
          <p:cNvPr id="6147" name="Titolo 2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229600" cy="1470025"/>
          </a:xfrm>
        </p:spPr>
        <p:txBody>
          <a:bodyPr/>
          <a:lstStyle/>
          <a:p>
            <a:pPr eaLnBrk="1" hangingPunct="1">
              <a:defRPr/>
            </a:pPr>
            <a:r>
              <a:rPr lang="it-IT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Rapporto di Autovalutazione</a:t>
            </a:r>
          </a:p>
        </p:txBody>
      </p:sp>
      <p:pic>
        <p:nvPicPr>
          <p:cNvPr id="1026" name="Picture 2" descr="F:\RAPPORTO DI AUTOVALUTAZIONE\invals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47664" cy="1266839"/>
          </a:xfrm>
          <a:prstGeom prst="rect">
            <a:avLst/>
          </a:prstGeom>
          <a:noFill/>
        </p:spPr>
      </p:pic>
      <p:pic>
        <p:nvPicPr>
          <p:cNvPr id="1027" name="Picture 3" descr="F:\RAPPORTO DI AUTOVALUTAZIONE\va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475" y="0"/>
            <a:ext cx="4200525" cy="1819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Contesti e Risorse</a:t>
            </a:r>
          </a:p>
        </p:txBody>
      </p:sp>
      <p:sp>
        <p:nvSpPr>
          <p:cNvPr id="18435" name="Segnaposto contenuto 4"/>
          <p:cNvSpPr>
            <a:spLocks noGrp="1"/>
          </p:cNvSpPr>
          <p:nvPr>
            <p:ph sz="quarter" idx="1"/>
          </p:nvPr>
        </p:nvSpPr>
        <p:spPr>
          <a:xfrm>
            <a:off x="611560" y="980728"/>
            <a:ext cx="7772400" cy="5544616"/>
          </a:xfrm>
        </p:spPr>
        <p:txBody>
          <a:bodyPr/>
          <a:lstStyle/>
          <a:p>
            <a:pPr eaLnBrk="1" hangingPunct="1"/>
            <a:r>
              <a:rPr lang="it-IT" sz="2400" b="1" dirty="0" smtClean="0">
                <a:solidFill>
                  <a:srgbClr val="0000FF"/>
                </a:solidFill>
              </a:rPr>
              <a:t>Capitale sociale</a:t>
            </a:r>
          </a:p>
          <a:p>
            <a:pPr lvl="1" eaLnBrk="1" hangingPunct="1"/>
            <a:r>
              <a:rPr lang="it-IT" sz="1800" dirty="0" smtClean="0"/>
              <a:t>Buono il patrimonio per la cooperazione, la partecipazione e l’interazione sociale</a:t>
            </a:r>
          </a:p>
          <a:p>
            <a:pPr marL="1163638" lvl="1" indent="-260350" eaLnBrk="1" hangingPunct="1">
              <a:tabLst>
                <a:tab pos="985838" algn="l"/>
              </a:tabLst>
            </a:pPr>
            <a:r>
              <a:rPr lang="it-IT" sz="1800" dirty="0" smtClean="0"/>
              <a:t> Servizi sociali del Comune di </a:t>
            </a:r>
            <a:r>
              <a:rPr lang="it-IT" sz="1800" dirty="0" err="1" smtClean="0"/>
              <a:t>………………………</a:t>
            </a:r>
            <a:r>
              <a:rPr lang="it-IT" sz="1800" dirty="0" smtClean="0"/>
              <a:t>..</a:t>
            </a:r>
          </a:p>
          <a:p>
            <a:pPr marL="1163638" lvl="1" indent="-260350" eaLnBrk="1" hangingPunct="1">
              <a:tabLst>
                <a:tab pos="985838" algn="l"/>
              </a:tabLst>
            </a:pPr>
            <a:r>
              <a:rPr lang="it-IT" sz="1800" dirty="0" smtClean="0"/>
              <a:t> Assessorato alla Cultura ed allo Spettacolo del Comune di </a:t>
            </a:r>
            <a:r>
              <a:rPr lang="it-IT" sz="1800" dirty="0" err="1" smtClean="0"/>
              <a:t>……………</a:t>
            </a:r>
            <a:r>
              <a:rPr lang="it-IT" sz="1800" dirty="0" smtClean="0"/>
              <a:t>.</a:t>
            </a:r>
          </a:p>
          <a:p>
            <a:pPr marL="1163638" lvl="1" indent="-260350" eaLnBrk="1" hangingPunct="1">
              <a:tabLst>
                <a:tab pos="985838" algn="l"/>
              </a:tabLst>
            </a:pPr>
            <a:r>
              <a:rPr lang="it-IT" sz="1800" dirty="0" err="1" smtClean="0"/>
              <a:t>C.E.A.</a:t>
            </a:r>
            <a:r>
              <a:rPr lang="it-IT" sz="1800" dirty="0" smtClean="0"/>
              <a:t> (Centro di Educazione Ambientale)</a:t>
            </a:r>
          </a:p>
          <a:p>
            <a:pPr marL="1163638" lvl="1" indent="-260350" eaLnBrk="1" hangingPunct="1">
              <a:tabLst>
                <a:tab pos="985838" algn="l"/>
              </a:tabLst>
            </a:pPr>
            <a:r>
              <a:rPr lang="it-IT" sz="1800" dirty="0" smtClean="0"/>
              <a:t> Azienda Sanitaria di </a:t>
            </a:r>
            <a:r>
              <a:rPr lang="it-IT" sz="1800" dirty="0" err="1" smtClean="0"/>
              <a:t>………</a:t>
            </a:r>
            <a:r>
              <a:rPr lang="it-IT" sz="1800" dirty="0" smtClean="0"/>
              <a:t>., </a:t>
            </a:r>
            <a:r>
              <a:rPr lang="it-IT" sz="1800" dirty="0" err="1" smtClean="0"/>
              <a:t>S.E.R.T.</a:t>
            </a:r>
            <a:r>
              <a:rPr lang="it-IT" sz="1800" dirty="0" smtClean="0"/>
              <a:t>  e consultori familiari, per rispondere alla crescente domanda di consulenza  e terapia  attorno a problematiche adolescenziali;</a:t>
            </a:r>
          </a:p>
          <a:p>
            <a:pPr marL="1163638" lvl="1" indent="-260350" eaLnBrk="1" hangingPunct="1">
              <a:tabLst>
                <a:tab pos="985838" algn="l"/>
              </a:tabLst>
            </a:pPr>
            <a:r>
              <a:rPr lang="it-IT" sz="1800" dirty="0" smtClean="0"/>
              <a:t> Centro Territoriale per l’Impiego (Amm.ne </a:t>
            </a:r>
            <a:r>
              <a:rPr lang="it-IT" sz="1800" dirty="0" err="1" smtClean="0"/>
              <a:t>Prov.le</a:t>
            </a:r>
            <a:r>
              <a:rPr lang="it-IT" sz="1800" dirty="0" smtClean="0"/>
              <a:t>)</a:t>
            </a:r>
          </a:p>
          <a:p>
            <a:pPr marL="1163638" lvl="1" indent="-260350" eaLnBrk="1" hangingPunct="1">
              <a:tabLst>
                <a:tab pos="985838" algn="l"/>
              </a:tabLst>
            </a:pPr>
            <a:r>
              <a:rPr lang="it-IT" sz="1800" dirty="0" smtClean="0"/>
              <a:t> Associazioni di volontariato per lo sviluppo di una cultura della solidarietà rivolta alle persone straniere, disagiate e in situazione di handicap  (</a:t>
            </a:r>
            <a:r>
              <a:rPr lang="it-IT" sz="1800" dirty="0" err="1" smtClean="0"/>
              <a:t>………</a:t>
            </a:r>
            <a:r>
              <a:rPr lang="it-IT" sz="1800" dirty="0" smtClean="0"/>
              <a:t>.., </a:t>
            </a:r>
            <a:r>
              <a:rPr lang="it-IT" sz="1800" dirty="0" err="1" smtClean="0"/>
              <a:t>…………</a:t>
            </a:r>
            <a:r>
              <a:rPr lang="it-IT" sz="1800" dirty="0" smtClean="0"/>
              <a:t>..,  </a:t>
            </a:r>
            <a:r>
              <a:rPr lang="it-IT" sz="1800" dirty="0" err="1" smtClean="0"/>
              <a:t>………………</a:t>
            </a:r>
            <a:r>
              <a:rPr lang="it-IT" sz="1800" dirty="0" smtClean="0"/>
              <a:t> ,  </a:t>
            </a:r>
            <a:r>
              <a:rPr lang="it-IT" sz="1800" dirty="0" err="1" smtClean="0"/>
              <a:t>………</a:t>
            </a:r>
            <a:r>
              <a:rPr lang="it-IT" sz="1800" dirty="0" smtClean="0"/>
              <a:t>.. ,   </a:t>
            </a:r>
            <a:r>
              <a:rPr lang="it-IT" sz="1800" dirty="0" err="1" smtClean="0"/>
              <a:t>…………</a:t>
            </a:r>
            <a:r>
              <a:rPr lang="it-IT" sz="1800" dirty="0" smtClean="0"/>
              <a:t>.. )</a:t>
            </a:r>
          </a:p>
          <a:p>
            <a:pPr marL="1163638" lvl="1" indent="-260350" eaLnBrk="1" hangingPunct="1">
              <a:tabLst>
                <a:tab pos="985838" algn="l"/>
              </a:tabLst>
            </a:pPr>
            <a:r>
              <a:rPr lang="it-IT" sz="1800" dirty="0" smtClean="0"/>
              <a:t> Associazioni culturali ed artistiche  tra cui il Centro “ </a:t>
            </a:r>
            <a:r>
              <a:rPr lang="it-IT" sz="1800" dirty="0" err="1" smtClean="0"/>
              <a:t>…………</a:t>
            </a:r>
            <a:r>
              <a:rPr lang="it-IT" sz="1800" dirty="0" smtClean="0"/>
              <a:t>.”, Il  Gruppo “ </a:t>
            </a:r>
            <a:r>
              <a:rPr lang="it-IT" sz="1800" dirty="0" err="1" smtClean="0"/>
              <a:t>………</a:t>
            </a:r>
            <a:r>
              <a:rPr lang="it-IT" sz="1800" dirty="0" smtClean="0"/>
              <a:t>..”  e l’ </a:t>
            </a:r>
            <a:r>
              <a:rPr lang="it-IT" sz="1800" dirty="0" err="1" smtClean="0"/>
              <a:t>………………</a:t>
            </a:r>
            <a:r>
              <a:rPr lang="it-IT" sz="1800" dirty="0" smtClean="0"/>
              <a:t>..   per affinare la cultura  letteraria e musicale;</a:t>
            </a:r>
          </a:p>
          <a:p>
            <a:pPr marL="1163638" lvl="1" indent="-260350" eaLnBrk="1" hangingPunct="1">
              <a:tabLst>
                <a:tab pos="985838" algn="l"/>
              </a:tabLst>
            </a:pPr>
            <a:r>
              <a:rPr lang="it-IT" sz="1800" dirty="0" err="1" smtClean="0"/>
              <a:t>…………………………</a:t>
            </a:r>
            <a:r>
              <a:rPr lang="it-IT" sz="1800" dirty="0" smtClean="0"/>
              <a:t>. Associazione  di orientamento al lavoro, allo studio e al tempo libero.</a:t>
            </a:r>
          </a:p>
          <a:p>
            <a:pPr marL="1163638" lvl="1" indent="-260350" eaLnBrk="1" hangingPunct="1">
              <a:tabLst>
                <a:tab pos="985838" algn="l"/>
              </a:tabLst>
            </a:pPr>
            <a:endParaRPr lang="it-IT" sz="2000" dirty="0" smtClean="0"/>
          </a:p>
        </p:txBody>
      </p:sp>
      <p:sp>
        <p:nvSpPr>
          <p:cNvPr id="25602" name="AutoShape 2" descr="data:image/jpeg;base64,/9j/4AAQSkZJRgABAQAAAQABAAD/2wCEAAkGBxQQEhUUEBIVFhQVFxUWFBYYFBUVFxkgGhgYFx8XFhoaHCghHB8lHxwXIjEhJSkrLi4uGB8zODMtNygtLisBCgoKDg0OGxAQGywlICYsLCwsLCwsLCwsLCwsLCwsLCwsLCwsLCwsLCwsLCwsLCwsLCwsLCwsLCwsLCwsLCwsLP/AABEIAK8AvgMBEQACEQEDEQH/xAAcAAABBQEBAQAAAAAAAAAAAAAAAwQFBgcBAgj/xABFEAACAQMBBAcFBQUHAQkAAAABAgMABBEFBhIhMQcTQVFhcYEiMpGhsRRCUsHRI0NicrIVMzRzgpLh8BYXJTVEdMLS8f/EABsBAAIDAQEBAAAAAAAAAAAAAAAEAgMFAQYH/8QALxEAAgICAQQCAgIBAgcBAAAAAAECAwQREgUhMUETIjJRFGEjFYEkMzRCQ1JxBv/aAAwDAQACEQMRAD8A3GgAoAKACgDhoAa39/HAu/K4Ve8/Qd9ShW5vSKrLY1rcmQS7d2m9guw8SjYph4dqW9CseoVN6TLBZ3aTKHidXU9oORS0ouL0xyM1JbQvXCZ2gAoAKACgAoAKAEbidY1Z3ICqCSTyAHGoyaS2zsYuT0jMdoOkWYsRagIg5Mw3mbxxyHzpKeW96ib+P0hcd2DPRek6aORRdhZIicMwG66/xcODAd3CpV5D33OZPSYqLcDXIJQ6hlIKsAQRyIPbTpgtaemKUHAoAKACgAoAKACgAoAKAOGgDKNub4y3LKT7MfsqOzvJ9fyrfwKkq+R5Lqd7ndx9Iq8tNsXrHez+vSWModMlCR1iZ4MP1HYaSyaFNGri3ODNvtblZEV0OVYBlPgRmsOS09G9F7WxWuEjtABQAUAFAHCaAKT0nXxWJIh+8JLeIXs+OKRzZ6jo1+kUqdjk/RlVzWfE9OyLuaYgQZt/RRcmTTYd77hkjHkrkD5cK0anuJ5HqEVG96LhVokdoAKACgAoA5QAUAFABQAGgDK9vLExXLN92X2gfEcCPp8a3sC1OvieT6pQ4XcvTKpLTjFqxpJVUh6s1PZfXo7XT7f7QxBYPuAAkkBj+WKxZ0yssfE2FkwprXIeR7fWpOD1i+JT9K68G1EF1Olj6Pa6zb9+o88j6iqnjWL0MLMqfs9ttZZj/wBTH8c1FUWfol/Jr/ZH3e39mnJ2c9yofqcCrI4lj9EJZlaK1qfSZI3s20AXPAM532z4KOGfU1fHDS7yZU8xy7RRPbF6TclzdX7sZGXdjQ/cB5nHIE91LXSh+MRimMvykMulG2OIZAOA3lPrgj6VkZsW0mej6NYlNxMyuaRiejZGTKScKMkkAAcyTwAFMQRXZJRjtn0FsZpBs7KGE+8q5f8AmYlm+ZrTgtR0eMybfktcicqZQFABQAUAFAHaAOUAFAHaAOUAMNZ0mO6jKSDxBHNT3irKrZVy2he/HjdHUjNdV2HuoyerUSr2FSAfUE1rQz4SXcxJ9Nsg+3cYwbIS+9dFYIh7zMwLEdyqDzrk8nl2h3ZZCnh3m9HNdv1mdRGu7FGojiXuUdp8TTONS647flmdl5Pyz7eERT0yxeJyOFnOERmPcqlvoKplZBeWNQrm/CJO02Tu5fdgZR3vhPrxpaeXVEcrxLX6JqDo8KLv3lysaDiwUZP+5uA+BpO3qCS7GhR02UnoT/t21sjiwtwz8uulyT/pHP6VjX9SlJ6R6bD6D23LsRV9tfeSc5yvggC/80jLJmzZr6XRH1sT03aZwWS7LzQSDDgtll7nTPaKlC7faRG/AS1Kns0e5tn4ZeMF9Buc/wBoTG48GFSVMfKZBZ1sVqcHss/R/staK5mE6XMsZwN0YSM45gHiT/FTVNcUZmdmWzXFrSNEFMmUdoA5QAUAFABQAUAFABQAUABoAqW1u0DWl1aAH2HLCVe8EoobzByfjV9dfKLGqKPkhJ/oldqNS+zW7uvvH2U8z2+nOu41XyWJGRn3/DU2ZJKxY5YknvJJPzr0ca4x8I8bK2U33Yi1SOoTeoPwXw8m1bN/4WH/AC0+leauf3Z6/GS+NDu+u1hjaSQ4VQST+Q8aXnNRW2N11uclGJkW0euyXj5bgg9xOweJ7zWNde5v+j1uFgxojt+SDeqUaAi9SRwRapnBBxU0c0iQ2Z1lrK5SVT7OQsg7GU88+XMeVX1TcWJZ2Ora3+z6CicMARxBAI9a0keQa09HqunAoAKAO0AcoA7QAUAFABQBw0AZF0k3XWXyqP3aonqW3j9RWhRHVbZs4cNUtk/0j3BzDH3AufkB+dX9MhtuR4TrtndRKSa2GeeQk1RZbETkqEvBfDybdoKbttCO6NPoK8xb3mz2OOv8aIDpIRvs6kH2Q43h6cPnWfm74dja6S4/N3Mzasg9aINUkcEXqSOCL1M4eI4WkYIilmY4CgZJ8gKsjFvwV2WRgtyYhcxFGKuCrKSGUjBB7jUtNPuEZxsjtM2bow1v7TaCNj+0g9hu8r91vhw9K0aZ8onlOo0fFa36ZcRVwgdoAKACgAoAKAOUAFABQAjd3CxozucKoLE+AGa7FbeiUYuT0jFNNLXl/GW5yTByO4A72PgMVqWLhXo37UqsfX9Fp6Rv8Sv+WP6mq/pn4M+Z9b/5qKka02Y8RNqiy1HIoi7qo5syqPUgfnVNr1FsaojymkbtBHuqqjsAHw4V5lvbPZQWopCOpWSzxPG/uuCD4eI8qrnFSjpl1VjrmpL0Y9rmkSWjlZBw+6+PZYeff4Vi20Sgz1+Lmwuj57kS9VJMc2jxHEztuopZjyCgsfgKtjBvwVTuhBbkyz6N0e3E+DOepTuPtOfIch603Xit+TJyOrwj2r7mjaDs7BZLiFOJ95zxc+Z/KnoVxh4MK7Jnc9yZVuknZD7Qpubdf2qj21H7wDtH8Q+dVXVcu6Hun5vxPhLwZzsnr7WFysoyUPsyr3qfzHOl6p8ZGxm0K+vt59H0BaXKyorxsGVgGUjkQa0E9nk5RcXpi1dOBQAUAFAHaACgClbTdI0NpMbeOGS4mX31jxhfBmPbTNeM5R5N6RZGttbI206WE3lW4sbiLeIAYASLk8OwCpPF7bUkzrq7eRfpI18dUsERz1oDuR2LzA9foKniU7fJj3T6Ny5y8Iiei7T9+5eUjhEuB5t/wDVmZLS0X9StXFRRMdI8IJikBB95eYz3/rVnTJ6bizw3WseUtTSKOTWxtHnnXKH5IbXUpRSwUvj7q4zzquc0lsfxMOVs+L7Fk2Is1e4WSRlVIjkFmC5bsUZ5nt+FZ+ZduGo+zRwMOSte/RqOoXnVRSOFLmNGfcUjebAJAGe/GKx1Hb0ehSGezGtC+t1m6toyeDI3EqeBxnt5iuzhxloJLT0L67ewwQSS3W71SDLZGfQDtJ5AVFV83xSOwct/Uy19trRjvRaNI6djkKufELg5q7/ToLy1sb+S1duZctiNq7a83o4bd4HX3kaML8COdQsx/i/QvZy9vZaJrlEIDOqk8gWAJ8gedV6etlaTZA3W0+HIjQMo4ZJIz5VhX9X4T4xRo19Pco7bPdttQjHDrgjnhg2PMcxVkOpvW5xaRCeC1+LMz2v00XV3P9jgdWQBm5FZuG8XjA5Edo7fOtGdcZ1q2D8juHlun6WHro82yNi3UXOfs7E4Y5/ZE9/8JPPuNFXKPldiefixs+9fk0XbfadtPtVuIkWUGSNTlsDDHmMc+HLzp2mtWPRhxht6Z6uNrQk9rH1DlLlN7rQRuoexWHM8aPi+rf6Oce2yy1URCgAoAKAMu1vZy9sb6W8sIorhJzvPHICSjeGD58fGnY2QnBQn20XKUXHTEbnpGliBXUtL3AQQGB3lz/EGXIHrUo4sZfhInClSfZlC2i1HrpV65zhwXfdB9rsVBjsrQUeMNRNO9qMVGHgnejx5Yrv9hDMtvKhSZTkAk5AdVHFcDt86TyHFxSb7mda4iHRvsUuoxPJLIwaM4iOSd3ByBz5E5JruRkOuSUSF8tdkI6vpr6VczxPgq0RuExyJ4g49aZpv5raM+/CWVGLl5TGlzs/LHpb3L4xI6FiTxZmYdncP1qCvUrHEZUP8y0uyRats9Dso7G3uZlLTNGI44wcdYzEkE92CeJ7sClabJubXosqjxbSPGzWyMsGn3dzNI2WtJ03SSQV6tsLx7B3/AA8Sd6nakl22WOalNJFw6Gz/AOGp4Mcf7VpfK/5jKrfyJ3bPQP7QtJbfe3SwBRuYDKcjI7s86rqs4TUiMJcXsoFlqmraagifToplThvpvAsO8kZHyppxpse+Wi1qEvZYNlNube6eRXtzb3SIxMbAZYKMndbAz5YqqzHcdNPaIyraM4sdI/tZZby6ZjJK7CM5PsAZwF8Biq8/O/huMIodpq5S0vRy316VdOkJbMyP1Aft4nd3vMCs+zplUs+M9fVrehlXNQaHmkbHqoimSR1mB3i2T7Wee950nn9cSnKhwTj4OV0ya5bHWz0rR6tdlTg+xk8s+wOdW5NkodOqlX5ISgpT1Iq+1P2brGkslclZC08mf2ftHii597ifICt/AlZZQlf2bXZFabhLsx9rVvewaeY5BmyZ4nhbIYKd7gq8cgc+FVYcXG1p/wBkrZU2fZfl7LFqpxqOkHkeo5+pq5NKqbEl+LNiDZ5Gs1WRfhlGmdFTOATXQIPV9preFXUXEQl3W3QWyA2OG9u5wM1bGqT9F0MeyXoz3TukjUVwr2sNyw+9HIUJ8ccfpTTx6v3oslRryV/azXLrUnIlgWAAbm6X3yo7cDA4n9KaojCuOo9xuiLUOMVsirq2ZereIZaMbu6TjeU+PYau4fX7DVmLKMEy47KbeTQApcwr1WMJjdEo4Hi2OBHLxpCyiLl9RCWP8ktxRM9B9u0drKHGDvjh8ef/AF21TmNOfYWvT5CPTXoUk/2WSJGbdZo5CvYrbpyfDIPxqeJaobTOVTUd7H+3eiu+i9VChZkET7oHEgMGOBVdE0rdsjCX22ymbSxXTz2UqWrSxQ267iZIy2Tv4x28u/gAaZqlXxkt+S2LjprZabPaa51KO4tvsJgje2ljjJYswcowAbgAF5Cl3CFck1LfchqMWnsk+iBGSwCSIyOrkMrDBHBR+XLsqGTJOxtEbHuQ/wBtbvUYTG+nRxyIN7rUbJY8sYxjhzrlSrfaZyHH2Vf/ALxNRHBtJ9rv60gfArn51f8ABV/7E+Ef2JaBo15f6gt9eRrEFUIqqCBujJxk8STk8fGuTthGHCASmlHiiBvrK80gy2yQdbCzs9vLnCrvcMN5d3D51RlUUZXGyyWteRqi5LuvJ40/ZotYvC5w8nthj+LO8CfDPCsXJ6xCGbGUfxXYdrobg2zzY6ver1UP2cKyECRyd4OB2KByJ76lk4WBNSvc/PhEFbKP1SHEWnub+6DAqLiP2HHEDMe7z8DUJZlMcKtp74vwccW5kMkFxHbtY/ZAGY7pmzld3eByq8yTWor8ay2OX8nZLwVNcezRKX8tz/ZP2GeFusimj3GHEGPOd4+AzjP6U2svHdnyRl2aF1XubaPerQym4sZSCyIhjJH3e0fWseGdCyi6Dl39DXxKKRd4JCpypI8jivE/ybIS2mNyqi13RZdH1EuCrniO3vFel6b1T5I6n5Rk5OPwfYpW320ztIbeFiqLwkIPFj+HPYBXtcTFWucjR6fhJx+SRQHFNTWjTkkvAjvFSCpII4gg4I8QaUmti1kU/Ja7q5+22YuH/v4HEUrfjUjKsfHs+NdxJ8Z8f2UYkviu+P0yvNWjI1pCTUtIpaHOlatLaSdZA+6e0fdYdzDtFLWQUhO6iM1pmybJ7Tx38eR7Mi46yPPEeI71PfWdODizDupdbJ41AoPEkqoPaZVHiQBXUmw0dikVuKkHyIP0oaa8ho9AY5VwAJxzoAQsL6OdN+GRZEyRvKQwyDgjI8a6015OtaHFcODG4uYZHa3Z0MhTeMe8N7dPDexz51CyrnB78EotxfJFO1GwaB91uX3W7x+teNzcSVMn+j0GNkK2P9iKVnNsvaFVqpt60QaFVqMZPaK5eDuv++n4erXHzzW3ltqMdeNFeElp787GaVmOTG2kOI6XkQZKaRCXY47B+YrS6bROzbRn5U0tGb7SQNHczK/PfY+YJyDX13HkpVLRsYc1KlaIZ6jYTmIPSkxaZa4rRrbTfbUhrqVWAI5Kg4Z8TxPrUMVcrd/oUx2rMna9FfetORsSEmqiRTIaXExBVUXedskAnAAHNmqrS1tiV93Dsh1oWsS2twHUBZI8MQCSrqTgjjx48qpurTjtCkn8q4yPoOwu1miSVOKuoZfUZrNa0zKlHi9GFWlvb313cHWrsxSpIyhJCVUDPAJyAH/HnWnJyhBfEuww9pLii46D0f2yypPpt+fZYFgkgZSO5t0nPkeFLWXzceMkVynLWmiZ291vULNg1nDC8Cxs8jyb2QVySDggAbuDnzqNEK59pPuRrjGXZkjsdtKmqWfXbm6cMsicwDjjjvBqFtTqno5KPGWjK9kdo5tOsHeBUK/bFRlbPBSeIXHIkDGactqVk+/6LpRUmaPt3tZJZ2sE1uqlppY1w+SMHiQcd44ZpSmpTk0/RVCG2Z5rOo3o1tZY4IxMYkMaZOHjJ4FsHJY8R6CnIxr/AI/cuSj8Za9rdr5nlSzs7ZHnKK8xk3iIy3EIAOO99Mjxwg8Kq2tu3wRq+n22RuzupyTmWKaMJPAcSqp3h/MPCvLdX6L/AB/vV3izWqyU+zJtK8zJNDG9iq1UyLJCC2FynVngycUbw7j4VvYH/F1/E/KELJuifJexo+izKcbmfEEEVy7pd0XpIYjnVyXcdWmiyt7w3R4/pRT0a2b+3gqtzYL8Sx2VosS7q+p7TXqMXEhRDjEy7LHN7ZE7SbLxXoBbKyAYV15+RHaK0qciVfgux8udL7eCmS9Gk+fZmjI7yGB+FNPNT9D/APqia7omNC6OIoWD3D9cw4hcbsY8xzb1pWzIchS7NlNaXYtGt6Sl1C0T8AR7JH3SORFQqtcJbQvTdKqfJGLavpsltIY5RhhyPYw/EvhW5C5WR2j09ORG6O0Rz1GRKRGXaftl3nZVZN0FSBkg+7ns51Hf07IysiL5i0MaJvdWBnkxzvN6mlrHN/kEK1vybPsfqSWmkxzXLbsaKxJ58N84wO3spBxcp6RmXrdj0eL6bRtS9uSW2dsYyZFR/I5INWJXV+NkEpxM/wBsNPsLB4pdJuj9r6xQqRSCQEZ4727yHgedN1SnNNWLsWxcmvsPdUvZNWvjbXcwggiSNzGW3FfgGLtnG8O4eXnUIpVw5QW2cS4x2hz0QarFHPd2iSAqzu8B5BwMj2fQZoy4SajN/wC4Wxb0yp28JOkXLAE9Xdo5x3bxGfnVzf8AlS/on/3Fr6Q9Uhn06x6qVGPWwkgOpYYGDkZyONUUQlGctr0QhFqTFb3/AM/s/wD2sH9bVxf9O/8A6c/8bIfW9GEmtXMNxcNbibdlRt/cV13eRb0Ix4GrYTaoTit6JqX0Wi9dH2z1hFvSWMwlKlo3KkYz3Ecz3g5pLIlOfaZTOUvZMa/ZRou8owxOMDkfSvKdYxaoQ5ryOYds3Lj6IVa8rxcnpGnJ6RaNFszGuW95vkO6vadIwvgr5PyzFybecuxJYraFgxXQCgAxQAUABrjArOr21xCTJDK7LzIPEj07RWVkwurfODK58l3RHTXkGoJ1V4oVvuSDhg94J5fSrsLqjT1Itx8yVcuxT9f2LuLYkqpmj/Egyf8AUvP4V6OvKjNG9TnwsWn2ZVJ4wQVdQe8Ef9YqfP8ATLZqM15H+zmhNdyrBAoVcguwHBR2sx7+6l7Z+2xOzhSt7N4i02MQiAoDEFCbpAIIAxxpLk97Mlybeyr3vRfp8hz1JT+UjHzFXrJsXsl8khzpPR9ZWzbyRZP8WPyAqE7py8si5ti+1GxNpqJVp4/bUYDrwOPwnvFFd04dkwjNxEYdgLNOpKoQ0JO63IkHmpxyHl3nvod837O85DvQtkre0ilhRd6KUnKNxGDn2fEcT8u6uSslJ8n5OOTb2VLXtg9JslM028i54KCCSfwoCMmrP5VmvJfTG26XGBVNV2xieeCaG1O/bLuRyPKQ7KDkBgox/wDp76Xd7UXE2K+jS4/aQ9vdsLTVTHHqVpuHeCrNG+dzJxxyAd3lnnRVkyg+xTd0qdUXKD2ahs1s5BYpu2458zw4/CpTm5vbMaTbfcj9orjel3RyUfM8f0rx3W7+VnBejUwa9R5CugWO+d9uQ5eJrvR8DnL5JEMy/X1RZBXrUtGYdroBQAUAcoAKACgANcaTAp21OhbuZYhw++o7P4h+dY+bh6+8Ba2v2hHZvaLqyIpjlDwVj93wPh9KMPMa+siNd2uzLXc6ZDNxkijfxKg/OtlTfodVkl4Z7stPigBEMaoDxO6oGfOutthKTl5HNcIje7vo4hmWREH8TAfWouSRBzivLIw7XWYOPtCfPHxxUflj+yv+RX+yTs76OZd6KRXXvVgfpU00/BbGcZeGOK6SOMccTQC7nz5tzr7X107Z/ZoSkQ7MA8W8ye3yqMj2fTcRU1JvyyuGqZGgzwwqplcltG/9G2rG50+JnOWj3o3P8hwD6jBq/nqvZ43Np4XuKGXGWThzdvqa8TNPIyf9zRX+KoudtAEUKOwYr2uPSqq1FGHOTk9sVq8iFABQAUAdoAKACgDmaAOMua41taAzjafSvs8nsj2HyV8O9fSsDLx/jnteBC6HF7JTY/X8EQSnwjY/0n8qbw8nf1kTou9Msera1FbDMjcexRxY+Qp+d0YLuMTtjDyUPWdtJpciL9knhxc+Z7PSkZ5bl2Rn25cn2RU7iQscsSx7yST8TVXJvyIym35Gz1OJWz3p2pSW0gkhYqw59zeDDtFXwk0SrulW9o2zZ3V1vIEmXhngw/Cw5inova2b9NisjtDbbe+MFjcODhurZV829kfWpIew6/kvjH+z53xioSPeJaR4NUyIs8GqZEGax0SzFdPuvCQ49UWoXy448meZ6jHeTEtOzMGZC34R8zWJ0anna5sqzp6iolpr1hlBQAUAFABQAUAFAHaACgDlAEVtLp/XwMAPaX2l8x2evKlcqrnBldseUTMCe2sFbizKe0xK4kLEliSTzJOTVvJvyQlJvyNXqaKmN3qyJBiD1aiLEHq5EGaP0Ql+rnyD1e+u6eze3faA9N2nKvBr9P3xY+6W5d3T2H4pIx881cj0vSY7yUYe1Qke0PDVTIrZ4NUyIM2DoxsiNJlbH97JIw8lwv8A8TVeVBvHZ5fOsTy1/RcNl48Rk97fSl+jV8a2xPNluZNVtCYUAFAHaACgDlABQAUAFABQAEVxrYGY7U6YbeY8PYfLIezxHpWHlUuE9mZfW0yBc1QkxVpiD1Yitjd6tiQYg9WoiyQ2f2elvpN2MEID7cmOC+A728KZrg2XUY8rH/Rs2lacltEsUQwqjh3nvJ7yacS0tG5XBQWkVHph/wACP81PzqSNro3/AFBizVCR7BiZqmRBnYIGldY0GXdgqjvJOBVetsXusUINs+ltC0tba2igHJEC+fDifU5plwTjxZ4m2xzscxxZ2oiXdXlkn4nOKrppVS0iE5uT2xxV5EKACgAoA7QAUAFABQAUAFAHDQBWNqtbiQdWY1lcccN7qnx8fCs/JyYR7eRe6yKWiny7THlJbwOnau5un0OeFUQuUvKEHk9+6OXOj9eqzWKs8bEhk5vGw5q3hU5Y++8AlTzXKAnBsfdyfut0d7MB9MmuxxpkViWMkP8AsvaWeH1G6XPMRqcZ8PxH0xTlWIzRxekTsfZNnu56Sre3Xcs7cso5ZxGv6/KnVRo9Jj//AJ+zX27Fevuky9f3OqjHgpY/Fj+VdcEjTr6FTH8m2VzVtobm6G7PMzrnO7wC578AVWx6jApoe4LuRDVVIZZM7OaGtx1ktw5jtocdYw95ieUafxH86IV82ZuXkyjJV1rcmS0G1Udq4NlY26BfdeQNJIezJbIwaZdMYorfSZ2L/LNlv2d6U45GCXkYiJOBIpJj/wBWeK+dUy0jKy+jzqXKD2jRFcEAg5B4gjjXNGI1o9UAdoAKACgAoA5QAUAFABQAUANtRuOqid/wqSPyqi+zhBs43pGWXjEkknJPEmvN83KW2Zlr2Q91TlQlMs3RXckTzR/dZA2PEHGfga1cZ+hzAl3aHe2m18vWm1sFZpBwkdVLkH8Kgcj3k8q06q1rcj2HT8Gpx+W96X6K9ZdH17cnfnIQtzLsXf1x+tWSuiuyNOfWMahcao7Jy26KI/3tzIf5FRfqDVLuEZ9ftf4xQ8HRVadsk/8AvX/61B2FD65kf0NbnokgP93czL/MEYf0g1FvZKPXLvaRGnoifP8Ai13f8s5/qxUGi7/XXr8RDbXRBp1nBbxszq0ru7EAFmxw5d35U3jJdxjpF38jJdkvOihyVOw9NIbvSNgtNbNb6HNdaWJ7aRsmHBjJ57h+76HPoahCWzyHVsdV2co+GaRVhkHaACgDlABQAUAFABQAUAGaAGGuxF4JAOe6T8ONK5cXKppEZLaMwua83BaMywibun6hOZcuivTSOtnYYDYjTxxxJHrgehrWx46Wx/AraTkXm00+OLPVoqliWYgcSTzJPbTTk2asrJSWmxzXCAUAFABQAUAVvbzQjeWrKn94h34/Ej7vqOFW1T4yNDpuV/HvUn4MJnQqSGBBBwQRgg9xpix7R7yNkZx5RY2ekbCqRoXQnZsbieXHsKgTPiTnHw+tVVrueZ63NfWJsNXHngoAKACgAoA7QAUAFABQAUAcIrjWwKbreyTMxa3IweO63DHke6sq7A+24ittHLwR1lsHI7A3DhU7Qpyx8M8hVlOI15KI4ffci/WtssSKkahVUYAHZWilpD8YqK0haukgoAKACgAoAKAOYoArG0+w9vfHfbMcv40wCf5gRg1NTY/i9Rux+ye1+irRdES73t3bFO5UAb4nI+VQl3Hp9csku0TQdE0eKziWK3XdQepJ7Sx7T40eDGttlbLlLySFBWFABQAUAFA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5604" name="AutoShape 4" descr="data:image/jpeg;base64,/9j/4AAQSkZJRgABAQAAAQABAAD/2wCEAAkGBxQQEhUUEBIVFhQVFxUWFBYYFBUVFxkgGhgYFx8XFhoaHCghHB8lHxwXIjEhJSkrLi4uGB8zODMtNygtLisBCgoKDg0OGxAQGywlICYsLCwsLCwsLCwsLCwsLCwsLCwsLCwsLCwsLCwsLCwsLCwsLCwsLCwsLCwsLCwsLCwsLP/AABEIAK8AvgMBEQACEQEDEQH/xAAcAAABBQEBAQAAAAAAAAAAAAAAAwQFBgcBAgj/xABFEAACAQMBBAcFBQUHAQkAAAABAgMABBEFBhIhMQcTQVFhcYEiMpGhsRRCUsHRI0NicrIVMzRzgpLh8BYXJTVEdMLS8f/EABsBAAIDAQEBAAAAAAAAAAAAAAAEAgMFAQYH/8QALxEAAgICAQQCAgIBAgcBAAAAAAECAwQREgUhMUETIjJRFGEjFYEkMzRCQ1JxBv/aAAwDAQACEQMRAD8A3GgAoAKACgDhoAa39/HAu/K4Ve8/Qd9ShW5vSKrLY1rcmQS7d2m9guw8SjYph4dqW9CseoVN6TLBZ3aTKHidXU9oORS0ouL0xyM1JbQvXCZ2gAoAKACgAoAKAEbidY1Z3ICqCSTyAHGoyaS2zsYuT0jMdoOkWYsRagIg5Mw3mbxxyHzpKeW96ib+P0hcd2DPRek6aORRdhZIicMwG66/xcODAd3CpV5D33OZPSYqLcDXIJQ6hlIKsAQRyIPbTpgtaemKUHAoAKACgAoAKACgAoAKAOGgDKNub4y3LKT7MfsqOzvJ9fyrfwKkq+R5Lqd7ndx9Iq8tNsXrHez+vSWModMlCR1iZ4MP1HYaSyaFNGri3ODNvtblZEV0OVYBlPgRmsOS09G9F7WxWuEjtABQAUAFAHCaAKT0nXxWJIh+8JLeIXs+OKRzZ6jo1+kUqdjk/RlVzWfE9OyLuaYgQZt/RRcmTTYd77hkjHkrkD5cK0anuJ5HqEVG96LhVokdoAKACgAoA5QAUAFABQAGgDK9vLExXLN92X2gfEcCPp8a3sC1OvieT6pQ4XcvTKpLTjFqxpJVUh6s1PZfXo7XT7f7QxBYPuAAkkBj+WKxZ0yssfE2FkwprXIeR7fWpOD1i+JT9K68G1EF1Olj6Pa6zb9+o88j6iqnjWL0MLMqfs9ttZZj/wBTH8c1FUWfol/Jr/ZH3e39mnJ2c9yofqcCrI4lj9EJZlaK1qfSZI3s20AXPAM532z4KOGfU1fHDS7yZU8xy7RRPbF6TclzdX7sZGXdjQ/cB5nHIE91LXSh+MRimMvykMulG2OIZAOA3lPrgj6VkZsW0mej6NYlNxMyuaRiejZGTKScKMkkAAcyTwAFMQRXZJRjtn0FsZpBs7KGE+8q5f8AmYlm+ZrTgtR0eMybfktcicqZQFABQAUAFAHaAOUAFAHaAOUAMNZ0mO6jKSDxBHNT3irKrZVy2he/HjdHUjNdV2HuoyerUSr2FSAfUE1rQz4SXcxJ9Nsg+3cYwbIS+9dFYIh7zMwLEdyqDzrk8nl2h3ZZCnh3m9HNdv1mdRGu7FGojiXuUdp8TTONS647flmdl5Pyz7eERT0yxeJyOFnOERmPcqlvoKplZBeWNQrm/CJO02Tu5fdgZR3vhPrxpaeXVEcrxLX6JqDo8KLv3lysaDiwUZP+5uA+BpO3qCS7GhR02UnoT/t21sjiwtwz8uulyT/pHP6VjX9SlJ6R6bD6D23LsRV9tfeSc5yvggC/80jLJmzZr6XRH1sT03aZwWS7LzQSDDgtll7nTPaKlC7faRG/AS1Kns0e5tn4ZeMF9Buc/wBoTG48GFSVMfKZBZ1sVqcHss/R/staK5mE6XMsZwN0YSM45gHiT/FTVNcUZmdmWzXFrSNEFMmUdoA5QAUAFABQAUAFABQAUABoAqW1u0DWl1aAH2HLCVe8EoobzByfjV9dfKLGqKPkhJ/oldqNS+zW7uvvH2U8z2+nOu41XyWJGRn3/DU2ZJKxY5YknvJJPzr0ca4x8I8bK2U33Yi1SOoTeoPwXw8m1bN/4WH/AC0+leauf3Z6/GS+NDu+u1hjaSQ4VQST+Q8aXnNRW2N11uclGJkW0euyXj5bgg9xOweJ7zWNde5v+j1uFgxojt+SDeqUaAi9SRwRapnBBxU0c0iQ2Z1lrK5SVT7OQsg7GU88+XMeVX1TcWJZ2Ora3+z6CicMARxBAI9a0keQa09HqunAoAKAO0AcoA7QAUAFABQBw0AZF0k3XWXyqP3aonqW3j9RWhRHVbZs4cNUtk/0j3BzDH3AufkB+dX9MhtuR4TrtndRKSa2GeeQk1RZbETkqEvBfDybdoKbttCO6NPoK8xb3mz2OOv8aIDpIRvs6kH2Q43h6cPnWfm74dja6S4/N3Mzasg9aINUkcEXqSOCL1M4eI4WkYIilmY4CgZJ8gKsjFvwV2WRgtyYhcxFGKuCrKSGUjBB7jUtNPuEZxsjtM2bow1v7TaCNj+0g9hu8r91vhw9K0aZ8onlOo0fFa36ZcRVwgdoAKACgAoAKAOUAFABQAjd3CxozucKoLE+AGa7FbeiUYuT0jFNNLXl/GW5yTByO4A72PgMVqWLhXo37UqsfX9Fp6Rv8Sv+WP6mq/pn4M+Z9b/5qKka02Y8RNqiy1HIoi7qo5syqPUgfnVNr1FsaojymkbtBHuqqjsAHw4V5lvbPZQWopCOpWSzxPG/uuCD4eI8qrnFSjpl1VjrmpL0Y9rmkSWjlZBw+6+PZYeff4Vi20Sgz1+Lmwuj57kS9VJMc2jxHEztuopZjyCgsfgKtjBvwVTuhBbkyz6N0e3E+DOepTuPtOfIch603Xit+TJyOrwj2r7mjaDs7BZLiFOJ95zxc+Z/KnoVxh4MK7Jnc9yZVuknZD7Qpubdf2qj21H7wDtH8Q+dVXVcu6Hun5vxPhLwZzsnr7WFysoyUPsyr3qfzHOl6p8ZGxm0K+vt59H0BaXKyorxsGVgGUjkQa0E9nk5RcXpi1dOBQAUAFAHaACgClbTdI0NpMbeOGS4mX31jxhfBmPbTNeM5R5N6RZGttbI206WE3lW4sbiLeIAYASLk8OwCpPF7bUkzrq7eRfpI18dUsERz1oDuR2LzA9foKniU7fJj3T6Ny5y8Iiei7T9+5eUjhEuB5t/wDVmZLS0X9StXFRRMdI8IJikBB95eYz3/rVnTJ6bizw3WseUtTSKOTWxtHnnXKH5IbXUpRSwUvj7q4zzquc0lsfxMOVs+L7Fk2Is1e4WSRlVIjkFmC5bsUZ5nt+FZ+ZduGo+zRwMOSte/RqOoXnVRSOFLmNGfcUjebAJAGe/GKx1Hb0ehSGezGtC+t1m6toyeDI3EqeBxnt5iuzhxloJLT0L67ewwQSS3W71SDLZGfQDtJ5AVFV83xSOwct/Uy19trRjvRaNI6djkKufELg5q7/ToLy1sb+S1duZctiNq7a83o4bd4HX3kaML8COdQsx/i/QvZy9vZaJrlEIDOqk8gWAJ8gedV6etlaTZA3W0+HIjQMo4ZJIz5VhX9X4T4xRo19Pco7bPdttQjHDrgjnhg2PMcxVkOpvW5xaRCeC1+LMz2v00XV3P9jgdWQBm5FZuG8XjA5Edo7fOtGdcZ1q2D8juHlun6WHro82yNi3UXOfs7E4Y5/ZE9/8JPPuNFXKPldiefixs+9fk0XbfadtPtVuIkWUGSNTlsDDHmMc+HLzp2mtWPRhxht6Z6uNrQk9rH1DlLlN7rQRuoexWHM8aPi+rf6Oce2yy1URCgAoAKAMu1vZy9sb6W8sIorhJzvPHICSjeGD58fGnY2QnBQn20XKUXHTEbnpGliBXUtL3AQQGB3lz/EGXIHrUo4sZfhInClSfZlC2i1HrpV65zhwXfdB9rsVBjsrQUeMNRNO9qMVGHgnejx5Yrv9hDMtvKhSZTkAk5AdVHFcDt86TyHFxSb7mda4iHRvsUuoxPJLIwaM4iOSd3ByBz5E5JruRkOuSUSF8tdkI6vpr6VczxPgq0RuExyJ4g49aZpv5raM+/CWVGLl5TGlzs/LHpb3L4xI6FiTxZmYdncP1qCvUrHEZUP8y0uyRats9Dso7G3uZlLTNGI44wcdYzEkE92CeJ7sClabJubXosqjxbSPGzWyMsGn3dzNI2WtJ03SSQV6tsLx7B3/AA8Sd6nakl22WOalNJFw6Gz/AOGp4Mcf7VpfK/5jKrfyJ3bPQP7QtJbfe3SwBRuYDKcjI7s86rqs4TUiMJcXsoFlqmraagifToplThvpvAsO8kZHyppxpse+Wi1qEvZYNlNube6eRXtzb3SIxMbAZYKMndbAz5YqqzHcdNPaIyraM4sdI/tZZby6ZjJK7CM5PsAZwF8Biq8/O/huMIodpq5S0vRy316VdOkJbMyP1Aft4nd3vMCs+zplUs+M9fVrehlXNQaHmkbHqoimSR1mB3i2T7Wee950nn9cSnKhwTj4OV0ya5bHWz0rR6tdlTg+xk8s+wOdW5NkodOqlX5ISgpT1Iq+1P2brGkslclZC08mf2ftHii597ifICt/AlZZQlf2bXZFabhLsx9rVvewaeY5BmyZ4nhbIYKd7gq8cgc+FVYcXG1p/wBkrZU2fZfl7LFqpxqOkHkeo5+pq5NKqbEl+LNiDZ5Gs1WRfhlGmdFTOATXQIPV9preFXUXEQl3W3QWyA2OG9u5wM1bGqT9F0MeyXoz3TukjUVwr2sNyw+9HIUJ8ccfpTTx6v3oslRryV/azXLrUnIlgWAAbm6X3yo7cDA4n9KaojCuOo9xuiLUOMVsirq2ZereIZaMbu6TjeU+PYau4fX7DVmLKMEy47KbeTQApcwr1WMJjdEo4Hi2OBHLxpCyiLl9RCWP8ktxRM9B9u0drKHGDvjh8ef/AF21TmNOfYWvT5CPTXoUk/2WSJGbdZo5CvYrbpyfDIPxqeJaobTOVTUd7H+3eiu+i9VChZkET7oHEgMGOBVdE0rdsjCX22ymbSxXTz2UqWrSxQ267iZIy2Tv4x28u/gAaZqlXxkt+S2LjprZabPaa51KO4tvsJgje2ljjJYswcowAbgAF5Cl3CFck1LfchqMWnsk+iBGSwCSIyOrkMrDBHBR+XLsqGTJOxtEbHuQ/wBtbvUYTG+nRxyIN7rUbJY8sYxjhzrlSrfaZyHH2Vf/ALxNRHBtJ9rv60gfArn51f8ABV/7E+Ef2JaBo15f6gt9eRrEFUIqqCBujJxk8STk8fGuTthGHCASmlHiiBvrK80gy2yQdbCzs9vLnCrvcMN5d3D51RlUUZXGyyWteRqi5LuvJ40/ZotYvC5w8nthj+LO8CfDPCsXJ6xCGbGUfxXYdrobg2zzY6ver1UP2cKyECRyd4OB2KByJ76lk4WBNSvc/PhEFbKP1SHEWnub+6DAqLiP2HHEDMe7z8DUJZlMcKtp74vwccW5kMkFxHbtY/ZAGY7pmzld3eByq8yTWor8ay2OX8nZLwVNcezRKX8tz/ZP2GeFusimj3GHEGPOd4+AzjP6U2svHdnyRl2aF1XubaPerQym4sZSCyIhjJH3e0fWseGdCyi6Dl39DXxKKRd4JCpypI8jivE/ybIS2mNyqi13RZdH1EuCrniO3vFel6b1T5I6n5Rk5OPwfYpW320ztIbeFiqLwkIPFj+HPYBXtcTFWucjR6fhJx+SRQHFNTWjTkkvAjvFSCpII4gg4I8QaUmti1kU/Ja7q5+22YuH/v4HEUrfjUjKsfHs+NdxJ8Z8f2UYkviu+P0yvNWjI1pCTUtIpaHOlatLaSdZA+6e0fdYdzDtFLWQUhO6iM1pmybJ7Tx38eR7Mi46yPPEeI71PfWdODizDupdbJ41AoPEkqoPaZVHiQBXUmw0dikVuKkHyIP0oaa8ho9AY5VwAJxzoAQsL6OdN+GRZEyRvKQwyDgjI8a6015OtaHFcODG4uYZHa3Z0MhTeMe8N7dPDexz51CyrnB78EotxfJFO1GwaB91uX3W7x+teNzcSVMn+j0GNkK2P9iKVnNsvaFVqpt60QaFVqMZPaK5eDuv++n4erXHzzW3ltqMdeNFeElp787GaVmOTG2kOI6XkQZKaRCXY47B+YrS6bROzbRn5U0tGb7SQNHczK/PfY+YJyDX13HkpVLRsYc1KlaIZ6jYTmIPSkxaZa4rRrbTfbUhrqVWAI5Kg4Z8TxPrUMVcrd/oUx2rMna9FfetORsSEmqiRTIaXExBVUXedskAnAAHNmqrS1tiV93Dsh1oWsS2twHUBZI8MQCSrqTgjjx48qpurTjtCkn8q4yPoOwu1miSVOKuoZfUZrNa0zKlHi9GFWlvb313cHWrsxSpIyhJCVUDPAJyAH/HnWnJyhBfEuww9pLii46D0f2yypPpt+fZYFgkgZSO5t0nPkeFLWXzceMkVynLWmiZ291vULNg1nDC8Cxs8jyb2QVySDggAbuDnzqNEK59pPuRrjGXZkjsdtKmqWfXbm6cMsicwDjjjvBqFtTqno5KPGWjK9kdo5tOsHeBUK/bFRlbPBSeIXHIkDGactqVk+/6LpRUmaPt3tZJZ2sE1uqlppY1w+SMHiQcd44ZpSmpTk0/RVCG2Z5rOo3o1tZY4IxMYkMaZOHjJ4FsHJY8R6CnIxr/AI/cuSj8Za9rdr5nlSzs7ZHnKK8xk3iIy3EIAOO99Mjxwg8Kq2tu3wRq+n22RuzupyTmWKaMJPAcSqp3h/MPCvLdX6L/AB/vV3izWqyU+zJtK8zJNDG9iq1UyLJCC2FynVngycUbw7j4VvYH/F1/E/KELJuifJexo+izKcbmfEEEVy7pd0XpIYjnVyXcdWmiyt7w3R4/pRT0a2b+3gqtzYL8Sx2VosS7q+p7TXqMXEhRDjEy7LHN7ZE7SbLxXoBbKyAYV15+RHaK0qciVfgux8udL7eCmS9Gk+fZmjI7yGB+FNPNT9D/APqia7omNC6OIoWD3D9cw4hcbsY8xzb1pWzIchS7NlNaXYtGt6Sl1C0T8AR7JH3SORFQqtcJbQvTdKqfJGLavpsltIY5RhhyPYw/EvhW5C5WR2j09ORG6O0Rz1GRKRGXaftl3nZVZN0FSBkg+7ns51Hf07IysiL5i0MaJvdWBnkxzvN6mlrHN/kEK1vybPsfqSWmkxzXLbsaKxJ58N84wO3spBxcp6RmXrdj0eL6bRtS9uSW2dsYyZFR/I5INWJXV+NkEpxM/wBsNPsLB4pdJuj9r6xQqRSCQEZ4727yHgedN1SnNNWLsWxcmvsPdUvZNWvjbXcwggiSNzGW3FfgGLtnG8O4eXnUIpVw5QW2cS4x2hz0QarFHPd2iSAqzu8B5BwMj2fQZoy4SajN/wC4Wxb0yp28JOkXLAE9Xdo5x3bxGfnVzf8AlS/on/3Fr6Q9Uhn06x6qVGPWwkgOpYYGDkZyONUUQlGctr0QhFqTFb3/AM/s/wD2sH9bVxf9O/8A6c/8bIfW9GEmtXMNxcNbibdlRt/cV13eRb0Ix4GrYTaoTit6JqX0Wi9dH2z1hFvSWMwlKlo3KkYz3Ecz3g5pLIlOfaZTOUvZMa/ZRou8owxOMDkfSvKdYxaoQ5ryOYds3Lj6IVa8rxcnpGnJ6RaNFszGuW95vkO6vadIwvgr5PyzFybecuxJYraFgxXQCgAxQAUABrjArOr21xCTJDK7LzIPEj07RWVkwurfODK58l3RHTXkGoJ1V4oVvuSDhg94J5fSrsLqjT1Itx8yVcuxT9f2LuLYkqpmj/Egyf8AUvP4V6OvKjNG9TnwsWn2ZVJ4wQVdQe8Ef9YqfP8ATLZqM15H+zmhNdyrBAoVcguwHBR2sx7+6l7Z+2xOzhSt7N4i02MQiAoDEFCbpAIIAxxpLk97Mlybeyr3vRfp8hz1JT+UjHzFXrJsXsl8khzpPR9ZWzbyRZP8WPyAqE7py8si5ti+1GxNpqJVp4/bUYDrwOPwnvFFd04dkwjNxEYdgLNOpKoQ0JO63IkHmpxyHl3nvod837O85DvQtkre0ilhRd6KUnKNxGDn2fEcT8u6uSslJ8n5OOTb2VLXtg9JslM028i54KCCSfwoCMmrP5VmvJfTG26XGBVNV2xieeCaG1O/bLuRyPKQ7KDkBgox/wDp76Xd7UXE2K+jS4/aQ9vdsLTVTHHqVpuHeCrNG+dzJxxyAd3lnnRVkyg+xTd0qdUXKD2ahs1s5BYpu2458zw4/CpTm5vbMaTbfcj9orjel3RyUfM8f0rx3W7+VnBejUwa9R5CugWO+d9uQ5eJrvR8DnL5JEMy/X1RZBXrUtGYdroBQAUAcoAKACgANcaTAp21OhbuZYhw++o7P4h+dY+bh6+8Ba2v2hHZvaLqyIpjlDwVj93wPh9KMPMa+siNd2uzLXc6ZDNxkijfxKg/OtlTfodVkl4Z7stPigBEMaoDxO6oGfOutthKTl5HNcIje7vo4hmWREH8TAfWouSRBzivLIw7XWYOPtCfPHxxUflj+yv+RX+yTs76OZd6KRXXvVgfpU00/BbGcZeGOK6SOMccTQC7nz5tzr7X107Z/ZoSkQ7MA8W8ye3yqMj2fTcRU1JvyyuGqZGgzwwqplcltG/9G2rG50+JnOWj3o3P8hwD6jBq/nqvZ43Np4XuKGXGWThzdvqa8TNPIyf9zRX+KoudtAEUKOwYr2uPSqq1FGHOTk9sVq8iFABQAUAdoAKACgDmaAOMua41taAzjafSvs8nsj2HyV8O9fSsDLx/jnteBC6HF7JTY/X8EQSnwjY/0n8qbw8nf1kTou9Msera1FbDMjcexRxY+Qp+d0YLuMTtjDyUPWdtJpciL9knhxc+Z7PSkZ5bl2Rn25cn2RU7iQscsSx7yST8TVXJvyIym35Gz1OJWz3p2pSW0gkhYqw59zeDDtFXwk0SrulW9o2zZ3V1vIEmXhngw/Cw5inova2b9NisjtDbbe+MFjcODhurZV829kfWpIew6/kvjH+z53xioSPeJaR4NUyIs8GqZEGax0SzFdPuvCQ49UWoXy448meZ6jHeTEtOzMGZC34R8zWJ0anna5sqzp6iolpr1hlBQAUAFABQAUAFAHaACgDlAEVtLp/XwMAPaX2l8x2evKlcqrnBldseUTMCe2sFbizKe0xK4kLEliSTzJOTVvJvyQlJvyNXqaKmN3qyJBiD1aiLEHq5EGaP0Ql+rnyD1e+u6eze3faA9N2nKvBr9P3xY+6W5d3T2H4pIx881cj0vSY7yUYe1Qke0PDVTIrZ4NUyIM2DoxsiNJlbH97JIw8lwv8A8TVeVBvHZ5fOsTy1/RcNl48Rk97fSl+jV8a2xPNluZNVtCYUAFAHaACgDlABQAUAFABQAEVxrYGY7U6YbeY8PYfLIezxHpWHlUuE9mZfW0yBc1QkxVpiD1Yitjd6tiQYg9WoiyQ2f2elvpN2MEID7cmOC+A728KZrg2XUY8rH/Rs2lacltEsUQwqjh3nvJ7yacS0tG5XBQWkVHph/wACP81PzqSNro3/AFBizVCR7BiZqmRBnYIGldY0GXdgqjvJOBVetsXusUINs+ltC0tba2igHJEC+fDifU5plwTjxZ4m2xzscxxZ2oiXdXlkn4nOKrppVS0iE5uT2xxV5EKACgAoA7QAUAFABQAUAFAHDQBWNqtbiQdWY1lcccN7qnx8fCs/JyYR7eRe6yKWiny7THlJbwOnau5un0OeFUQuUvKEHk9+6OXOj9eqzWKs8bEhk5vGw5q3hU5Y++8AlTzXKAnBsfdyfut0d7MB9MmuxxpkViWMkP8AsvaWeH1G6XPMRqcZ8PxH0xTlWIzRxekTsfZNnu56Sre3Xcs7cso5ZxGv6/KnVRo9Jj//AJ+zX27Fevuky9f3OqjHgpY/Fj+VdcEjTr6FTH8m2VzVtobm6G7PMzrnO7wC578AVWx6jApoe4LuRDVVIZZM7OaGtx1ktw5jtocdYw95ieUafxH86IV82ZuXkyjJV1rcmS0G1Udq4NlY26BfdeQNJIezJbIwaZdMYorfSZ2L/LNlv2d6U45GCXkYiJOBIpJj/wBWeK+dUy0jKy+jzqXKD2jRFcEAg5B4gjjXNGI1o9UAdoAKACgAoA5QAUAFABQAUANtRuOqid/wqSPyqi+zhBs43pGWXjEkknJPEmvN83KW2Zlr2Q91TlQlMs3RXckTzR/dZA2PEHGfga1cZ+hzAl3aHe2m18vWm1sFZpBwkdVLkH8Kgcj3k8q06q1rcj2HT8Gpx+W96X6K9ZdH17cnfnIQtzLsXf1x+tWSuiuyNOfWMahcao7Jy26KI/3tzIf5FRfqDVLuEZ9ftf4xQ8HRVadsk/8AvX/61B2FD65kf0NbnokgP93czL/MEYf0g1FvZKPXLvaRGnoifP8Ai13f8s5/qxUGi7/XXr8RDbXRBp1nBbxszq0ru7EAFmxw5d35U3jJdxjpF38jJdkvOihyVOw9NIbvSNgtNbNb6HNdaWJ7aRsmHBjJ57h+76HPoahCWzyHVsdV2co+GaRVhkHaACgDlABQAUAFABQAUAGaAGGuxF4JAOe6T8ONK5cXKppEZLaMwua83BaMywibun6hOZcuivTSOtnYYDYjTxxxJHrgehrWx46Wx/AraTkXm00+OLPVoqliWYgcSTzJPbTTk2asrJSWmxzXCAUAFABQAUAVvbzQjeWrKn94h34/Ej7vqOFW1T4yNDpuV/HvUn4MJnQqSGBBBwQRgg9xpix7R7yNkZx5RY2ekbCqRoXQnZsbieXHsKgTPiTnHw+tVVrueZ63NfWJsNXHngoAKACgAoA7QAUAFABQAUAcIrjWwKbreyTMxa3IweO63DHke6sq7A+24ittHLwR1lsHI7A3DhU7Qpyx8M8hVlOI15KI4ffci/WtssSKkahVUYAHZWilpD8YqK0haukgoAKACgAoAKAOYoArG0+w9vfHfbMcv40wCf5gRg1NTY/i9Rux+ye1+irRdES73t3bFO5UAb4nI+VQl3Hp9csku0TQdE0eKziWK3XdQepJ7Sx7T40eDGttlbLlLySFBWFABQAUAFAH/9k="/>
          <p:cNvSpPr>
            <a:spLocks noChangeAspect="1" noChangeArrowheads="1"/>
          </p:cNvSpPr>
          <p:nvPr/>
        </p:nvSpPr>
        <p:spPr bwMode="auto">
          <a:xfrm>
            <a:off x="155575" y="-998538"/>
            <a:ext cx="2266950" cy="2085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5605" name="Picture 5" descr="C:\Users\ROCCO\Desktop\ico-servizi-social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64096" cy="795114"/>
          </a:xfrm>
          <a:prstGeom prst="rect">
            <a:avLst/>
          </a:prstGeom>
          <a:noFill/>
        </p:spPr>
      </p:pic>
      <p:sp>
        <p:nvSpPr>
          <p:cNvPr id="25607" name="AutoShape 7" descr="data:image/jpeg;base64,/9j/4AAQSkZJRgABAQAAAQABAAD/2wCEAAkGBxQQEBAUERMWFhUWFRgYFhcWFRYWFRgVFRYiFhYYFBUYHSgjGBwlGxwUITItJSkrLy46GiAzODMtNygtLi0BCgoKDg0OGxAQGywkHyYtLCwsLCw3LCwsLCwsLCwsLCwtLCwsLCwsLCwsLDQvLCwsLCwsLCwsLCwsLCwuLCwsLP/AABEIALkBEAMBEQACEQEDEQH/xAAcAAADAAMBAQEAAAAAAAAAAAAABQYDBAcBAgj/xABREAACAQMCAgQHCgkJBwUBAAABAgMABBEFEiExBhNBUQcUIjJUYXEVFjM1c4GRo7PSFzRCVXSSlLG0IyQlUnJ1oaTTQ2OCssHR1ERTYpXhRf/EABsBAQACAwEBAAAAAAAAAAAAAAABAgMEBQYH/8QAOBEAAgADAwYOAgMBAAMAAAAAAAECAxEhMVEEBRJBYXETFBYiMjRygZGhscHR8FJTBuHxQhUjwv/aAAwDAQACEQMRAD8A7fQBQBQBQBQBQBQBQBQBQBQBQBQBQBQBQBQBQBQBQBQBQBQBQBQBQBQBQBQBQBQBQBQBQBQBQBQBQHm4d9V04cUTRhuHfTThxQow3Dvppw4oUYbh3004cUKMNw76acOKFGG4d9NOHFCjDcO+mnDihRhuHfTThxQow3Dvppw4oUYbh3004cUKMNw76acOKFGG4d9NOHFCjDcO+mnDihRhuHfTThxQow3Dvppw4oUYbh3004cUKMNw76acOKFGG4d9NOHFCjDcO+mnDihRhuHfTThxQow3Dvppw4oUYbh3004cUKMNw76acOKFGG4d9NOHFCjDcO+mnDihRhuHfTThxQoz2rEBQBQBQBQBQHjHAyarHEoIXFFcheIrq7Mh7h2D/v318+zhnOblcbtag1Q/OL9NRvy5agW018VzKIyhilEQGKUQDFKIBilEAxSiAYpRAMUogGKUQDFKIBilEAxSiAYpRAMUogGKUQDFKIBilEAxSiAYpRA0tQ1WKBolkbDSMFUAZPE43HuUEjie+s0rJo5qbhViv+47DHMnQS2lE6VdEbCXKM7IGUuoyVBBIHrHZVHKah0mrC+kq0raZapRFgxSiIDFKIBilEAxSiBngu2Tkc+o8v8A8rqZuzpNySNKtYNa91h7mOZKUS2jPS9SS4TcnYcMO1SOYNfQYYlEk1czQNypAUAUAUBgvvg39lc/OrpkU3ssySumhDXzo3zmnTXwlTWF7LbpBG6oEIZmYE70DHOPbXo835ll5Vk6mxRNN1w1OhhjmuGKiEf4Zbj0WH9Z63eTcn835FOGiwGOo+FKeGCyl6iI+MRyPjLjb1c7w4znys7M9nOnJqT+b8iOHeAu/DLceiw/rPTk3J/N+RPDxYDHTvClPNBey9REPF44325c7usmWHGc+Tjdnt5U5NSfzfkRw7wF34Zbj0WH9Z6cm5P5vyJ4eLA9XwyXBIHi0PE485+2nJuT+b8hw8WBu674Vp7a6uYBbwt1M0kW7Ljd1blN2MnGcZ505NSfzfkFPeBo/hluPRYf1npybk/m/IcPFgb0vhWnW0hn8Xh/lJ5otuX4dTHE+7OeOetI5cNvrpyak/m/IcO8DR/DLceiw/rPTk3J/N+Q4eLAZdHvClPd3AiMESZjmfdl2+BhebGMjnsx89OTUn835Bz2tQtHhmuPRYf1npyak/m/IcPFgH4Zbj0WH9Z6cm5P5vyHDRYDLXPCjPbGACCJutt4Zubrjrk3beZzjvpyak/m/IhT29Qt/DLceiw/rPTk3J/N+RPDxYDKx8KM8treT9REOo6nycud3XOV554YxnkacmpP5vyI4d4C38Mtx6LD+s9OTcn835E8NFgbWl+Fi5uJ4YVtoQ0siRqdz+dIwReZ7yKjk3K1RvyKxz41C9FKpq3/AEiN+4d2RQR1I8nazcSxwCx5Zbj6z3CkvI+KrRSdluNPLWedy2dOmRJzIVpQ22Vs395gtdZubZpOoMWSSH84vhX54zxY5LnOPaccLx5NJnJcJXZhd6K5GbI8sUlN0bcVHV67McFdrHZ6e3cEOVSOZV3ZeVurc4PLAwOHEcQDw7a1P/E5NMjSbcLepKq+s28mztZDLmdLy2XbBX+Ga49Fh/Wetnk1J/N+R0+HiwGuk+E24mF1ut4kMNs04HlndtZAF5jGQ+c8eVRD/HJEVqmPyKrKqqqoKvwzXHosP6z1PJuT+b8i3DxYFH0C8IUupXZgkhjQCNnypYnKkDHH21zs55nl5JJ4SGJu1K2m0vLmOJ0Z0SuAZic6B3xGpXsWfJMj8PnzX0nN3VJfZXoc+Z0mdIrcKBQBQBQGC++Df2Vz87dSm9lmSV00Ia+dG+fnzwufG9x/Zi+yWve5i6lBvfqzUm9NkdXWKFD0h/EtH/R5/wCNlqSivJ6oLlD0e/EdY+Qt/wCMjqSjvJ6oLn1H5y+0fvqSGOOm/wAaal+mXP27UENwlqCR3dfFVp+m3f2FrUlVeJKgsUXQD8fT5C7/AIOWpRWInF5ChKuPagkoum3n2P8Ad9p9lUspCTtQXKPRPizV/bafbNUlHeToHPhy5+r21BaqHPQj40039Mtvt1qQ7hn0f05ARKhLklkYMmE8o8QCeJ4dwPaDjNcrLJ0Tbgis1q204eX5RG25cViVqadv3wGkb57AvkhW4jeMsxYAdgJ7cnGDyI4arXfr2XKn+WajRa2117LlTvpqotWoxXNsJDJG4BJwPNDEeSPKYhc7sEYxjzefbVoI3AlHD8d193jeXgmOBQxw/Hdfd43mjY6FEgmDDcSwCmTkqKA7E7TxOcggHsA4ZNZpmVTInDSzdi6pX/deBsTctmRuGjpZq1t1Sv8AWhvSwF2kkJMZkj6iRV4lo2UO3DgSd2z5l5ZqsnKHJh0ILVfbv+95WRlUUiHQgtVrt3/e8V+4MZiw3kuDwlQlldBgljGTkDaezh9OKzcbjUdVasHZR4VM/H5qjqrU9Tso8K7+8fdG71bK6haGA7GiZFk8nLsxVvKIOeQbn8wwK0MrlvKJMSjitTTawSqjazbOicyJxxViww+7DtFnKXRWPMivIRw6MTSO+iX6D/G958o/76+i5u6pL7K9DnzOkzqdbpQKAKAKAwX3wb+yufnbqU3ssySumhDXzo3ziXhK0yCXU7hpb6KBsRDY8Vy7YES4OYomXj7a97mLqUG+L1Zpznz2THuHa/nS3/Z73/QrrmKrLeDweHUbPT+ovIerggl3ymO4VCrXcrEgvGo4cRgkHhnkQSIqKNR6BWYtWubfVUeKOXqZXeCYKJMAgJ1asWBzzxj10J0mY9D0e2FnqoGowMGhhDMIbsBALqMgsDDk5OBwzz7smhDdoj9w7X862/7Pe/6FCas9TQ7XI/pS35j/ANPe9/yFBVlP4RehK219PJc30EPjM000amO5dtjylvK6uIgEZAoEyX9w7X86W/7Pe/6FBVje50a29zbZfdKAKLu6IfqbzBJhtwVA6nIIAU8Rg7hgnBwFRR7h2v51t/2e9/0KCrHnQrR7ZLxSuowSHqbnyRDdqcG0kBOWhA4Alu/gcZOBQNsRDQrX862/7Pe/6FBVnvuHa/nS3/Z73/QoKse9LtHtmaz3ajAmLG2UZhu23KI+DjbCcA8+PHvAoQhF7h2v51t/2e9/0KE1Y+0jR7YafqajUYGVjbbnEN2AmJWI3Aw5OeXAH14qSG7Rfp2lrbHrEuIp4ZFKsQsse45wFVZUDM2fViudlkcMXMh6St3bzmZfNhjalqumnXdvMmm6bHbyQuhbrY5g6vkF1McgKfyQ4EZC5LD8r1jGJ5XNb0lSlO67H22GGLL5zdVRKnc7MfZYHw1jmSPdL1ccbMyxYwQw48WbG48eJ5DiM1Xhea+bVuxv+lds166GPhnovm1idji/pXbNbvoMUK5RsKCDwCoqkgjDo/HPBgTxwPJXurXdaNete5r0xtZrNRWr1ddzXdZjaz7eHhtyAeJK/lbtpCrg9+c/N3VCi1+fuVUX/Xn7htxlFBz1mSOBYDO4bW4gnZgbTxAK4xwyv5zw+1136999orXnPD+rbnfr1232nxIQApYjziTIxChwFxngQeAOMY7MdualJttLC6+lpZJttLC6+lp8svktknOwKT2FiPy8AbiAEwo5Z486mtq3/ae7+Ca2rfXu2edX8HtzFukjJ8kqTuRGbynK5XjwA45wcZ9nGogipC0ra3N6kTJmxS4XoPdE6WK57S+6EdIy+LeTzowFyc5OAOPlDP8A351w845Ho/8Athudp6nIco4WVC38/cTZ6D/G958o/wC+vX5u6pL7K9CkzpM6nW6UCgCgCgMF98G/srn526lN7LMkrpoQ186N8/Pnhc+N7j+zF9kte9zF1KDe/VmpN6bJ/o5o0l/dwW0XnSvtzzCrzdyO0KoY/NXXMbZ1jwqXsdhFp2kxM0VmRm4ePDSMgkKsMdp3B2bvOPYZKIRqkeqm30jRkaO1jYzzTzefIyjY0sgGMgAqAOGSV4KBwgnaZdQ6L2lto+qXFldtcLmK3kLR7F6xLmJyYz2r9PPnQitp8yeCdVXT+suTEZlRrguoIjeYhYYYUHlSSMxYd3kMTjgCoTpHkXg4gj16OxF0GVRFKVeNi7gHe8R2eSPIUnJwPKAoK2GDwyTxXerKY5xMQ4tjDHG4kiEbYZd7gKzGRpMY4f8AUEbfhS8HUdurXOmqni8ICXCCVnkjlzxZgxPYyZAPDnjHGgTPjRuhMcmkWL6hc+LLLdStAMAs/jKQxxsxYgKo6pnPeCDkciFbSN6b9GTpd69s0gl2qrBwu3KuMjK5ODz7TQsnUydAPx9fkLv+DloiIicXkKEq49qCSi6befY/3fafZVLKQk7UFyj0T4s1f22n2zVJR3k8krAqQeKnK9uCDngD66q4U009YighiTVL7xzol5JPd9WApe7dIT2AdY4Th3cDj/HsrDxaGkMOqF1NV5HBowQ1dIXXfvHemb3hGZesJGMeUvmZACnhvbgAeHZzHM82fowzHzaeGv0WHocjKNCCa0oaU3P/ABYehuiYq3EDI4sAdy4C4PJc8N3djyT21h0U19+aefka+imvqd++ltMdeACPZlm48B5wJHE4YlcZQYCkDPZSulYvLy3jS0rF5eVuvbYBk2jmdiAuAA8RyQQAcncwwH7OPDmRSld7s1P+lq1+BOjXe7NT/pav6qfKNtQqWVhjJ55dTnK5ZyV49mOR9tS7Yk0qe22xfWS1WKqVPbbYlX5PIzsBTbkoQPJZSAQPKdAxyuRw5c93Zkk+dzq3/UnT7Sm4Rc5qKt+PknRfVTcfbcFOSpUZJJJZcFSAu9id5wR2fRVVfZf/AHfTUVSrFRJ1uWN99ErDb6EW0kk6vuJ2gAljk4B4Ak8+fz5rFnGOCGW4aX4HrMnkwy7IElrdLq7tRb9Bfja7z/7j/vrt5v6rL7K9CszpM6pW4UCgCgCgMF98G/srn526lN7LMkrpoQ186N8/P3hbQnV7jAJ8mLkCf9kte9zF1KHe/VmpN6bKbwDWywnU72VT/N7cAZB5MGkfHrxGo+euujDET2pWNzqg0dUXfPOlyzE5ADNfTM7MfyQOJoQmU/gjtBpr3cl9NbwxSo8ALTp1nWRylG2pz28H4/8AxB5caBupSx9HVaJrBXgTTUSDbJ18bvO/jMckjy7SNrMFKjhgbvXgSQYB0mgvOksaySottaRuICWAikuSArNu5E4LKOP+z4c6Enx0Os1t9Yvby/urVbicyLbx9ejnazcCxHBRtVFAzk8aAnLzSo9N1S/1C8eNitzPJaWyOskksjSMY3kVc9WikgnPHI9WDA1DS+tpL3QIIbSaBpbmYzXxkmSNg7sZGDBjww2314Qc6kDvp7pVpfppcr3dutnaGQTFZA27aIx1UKr5x8kjvGRwOaA4v001l9Qvri52MFdsIpB8mNBtQH14AJ9ZNQWRm6BIRfJkEfyF3zB9DlohETqxNgeS30GhKPeqb+q36poKlD00jJexwCf6PtOQJ/2VGVhJ7qm/qt+qaFqlFokZ9zNW4Hnadh/95qFXeTvVN/Vb6DQtUe6JpRZAzpty6GJwwD7g2CNpPEdvYeH0aGUZRox0hdydVbTxVxy8rytQzNGB1onpK2nitZRklj520Lx5KvAEq288QMcRwHaPXXNsWqte/aqXHIoodVa73tVLj7mO8bcMefnLt8pRgI3ADHFjw5gH50PNdf77yIebzrO62x6/usxHaWDYDDGcbFXgw2nLEgA+UpOewjHOrc6lLu/7hqLc6lK07/bu1Hts2NjLjztoG8kuQp7OOMAk93PsOaiNXp77rvv20RqtU991337bYfMY8mPdjj5O0jcqhhxUvjt7uQ4VLvdPHGmugd7pvrc3TXQ8afhzRVVVBUjOTGWyucgZznlnkRwoobbm26+dLfu8lQW623Xzpb/u8JI1xIdq4yFwybSWI8kIvAqSSAOPdzNE3VW+D8a3kwxxJw0brfY/W9fcAt5TDE6GTKkAsVBZeDBts0Zzt8oYyMHs4cco4VHGoqW/bnu+TamZXNmNpVSao06eML8xx4PukqxX/khnLeczFiSx5jB5Acq6+SwRwwUiu1LBf2dLJ1OSbmuuH+q+p+gQc1smwe0AUAUBgvvg39lc/O3UpvZZkldNCGvnRvnDvCb0gu7fVLhILq4iTER2xzyIuTEuTtVgM173MXUoN8XqzUmrnsy+DvwlvbSXEepT3M0M6Bd/XSPJCRkboyWyuQxyVORtU9ldcwtD7pd4QPE7C2h06a5m8Yikxd3MrtMEWd0O0EDD7t4DYBAC88DEkJHM/ffqHp95+1TffqC+ih7oXSi9az1VmvboskMBQm4lJUtdxqSpLeSSpI4dhNCrVoi99+oen3n7VP8AfoWoj6TpdqGR/P7zmP8A1U/f/boRRDbpj0qvk1LUES9ulVbudVVbmZVVVmYBVUNgADAwKBJUE/vv1D0+8/ap/v0Johxc9Kr4abauL263m7ulLeMzbiqw25VS27JALOR3bj3mhWiqKPffqHp95+1T/foWoh70I6UXsl6qyXt0y9TdHDXEzDK2kjKcFuYYAjuIBoVaEK9MNQx+P3n7VP8AfoSkj3336h6feftU/wB+hNEPul/Si9R7PZe3S7rG1dttxKuXaPLMcNxJPM9tCsKqIfffqHp95+1T/foWoh9o/Si9bTtUdr26LIbXYxuJSy7pWDbW3ZGRgHFCrVoh99+oen3n7VP9+haiNe0vZZ7mISzytvlQOzSOzYZxkkk5Pf8ANUUTKRQQ0dg+0mORElknwS/lJINjNkDADAZyD5Pfj1c65OURQRRKCXqsatSOFlUUuKOGCVcrGrUu774jEwZJBHPJBPBVUHLEjOd+TjBPAAHvFa+m1avuHdtNXTaVVs37NlNuPcerFniCVbBbjHjBkOQEyBxz28SPnqripY7Vvwx+ohxUsdq34Y/UYzgnadqZLHJBKgopG3e3Bh5O48O0+urbb7vPYrr6L/C11t92+14K6+i/wySS8tvHCncjhRgOMbQuBnvJ9WO3hChx8VXVr1/dxVQ443qurXe93nqPOsJx5LDyRsAK42LjLuGAbHLhjsHIk4UWO/fgtXfUaKWtbb78Fq76gkieduydjB3bm3HBCcgT5PJeAyO+jUV1Naol769eu0lwxXU1qiXvr167TFeMyKx2rkjbgFigkbzmGSNxxnkBjGO+rS0onSvzT273aZcnghmTFC3RY2VovTvdoz8GX8pq24oMMwzw4ZwAT85yfnrs5PDoyoUdyRK4KWoK1p8n6JrMZQoAoAoDBffBv7K5+dupTeyzJK6aENfOjfPz54XPje4/sxfZLXvcxdSg3v1ZqTemyOrrFCk1qFpLTRVRWdmgnCqoLMT47LwCjiakorxVqmiXNps8Zglh3eb1iMgbHPBI40LJjLo/+I6z8hb/AMZHQq7xVqWlT2xQXEMkRddyiRChZe8ZoWqasfnL7R++gY46b/Gmpfplz9u1BDcJagkd3XxVafpt39ha1JVXiSoLFJ4O4y+oxqoJZoboKBxJJs5QAB2kmpRWIn7i2eJ2jlRkdDtZWBVlI5gg8qEox1BJRdNvPsf7vtPsqllISdqC5R6J8Wav7bT7Zqko7ycFQXHXQkf0ppv6Zb/bLUkRXGDSpnErpGoMkhKKx47ASd5A9n7q18ogha0onYraY4FOJPK5kEtY3Y7915YzRFvLJU5chcgkEBdu4rnsw59g4c8VyYaLmrD6q+B1l/FJEMnQUbtjsipztFVswWtt60lZcYyhGCykAAFWyOP5TkqT5AwOWB9OKV1J715Lf92nisohkwTHBImaaxo4dm1vffsoJ9a1TqDs2HfgEKdyoh5hlwx3Hn7MfNW1k8jhOdWzHW9l1hmybJuF51bMb29jss9xi0gaJDIm1XAb+UfgMrt8pycjOT7Rw/K4a+i1G1C6tWWLbh9tt1GrouGNqB1assW3UtnrbqMVvqUbmUK+7q8Pu2YJIzu2Y84ADO08+PHhV4pEcOi2qVspX1+TJHk8yHRbVK2Ur4Vw3mPTtQaeUPG/VxplQreU8rN5RyoPqB9XH5pmyYZUGjEqt21uSptLTpEMmBwxqsTtqrFDTabButiAIx3EZXYF6oKxOdoPFeIPrB9XCqcHpPnKzXW+zyLSckinR1iVidta1sphfZ3d5V+BdSb6TI4DNdiV0FuO2zu1ZCAoAoAoDBffBv7K5+dupTeyzJK6aENfOjfOKeEjXzb6ncJ4taS8IzumgEj8Yl4bieVe9zF1GDfF6s05yrGyZPS4+g6f+yL/AN669TFonWLzpCukaLY3Xi9ut7PEVh2RBFjjlYznyeYADKSAeLGpIRzrUfCZeXYWOeG2mG/cqvAZPLPk+SCxweOMDvqKk6J0Hwa6NdTPKLzTbe2idI2B8VWPfsmVyrKTnOBkZAwcHsqSpPdK+k1zqeo3Ys7GC7jt8qrPb9cwjQ4J3E8mfeQBxI9lCaE5balcyQPcLpdmYEYK8gs12qxI4E7vWPpoKD7WBe3F9qJttJt50jup1MhswxbbKw4uSN78OOOP00BN2Wtzzy9TDplm8uSNi2WXBBwcqDwx255VBNCo1SC+h05Hk0m2Xqp7hpVa0XZHGYoCsgG78o7wSM/B44bakgRC5vDbeNDSLTxfn1viQ24HDdzztz28qCiGng416ea9zb2VqpjhncvDahWQiB+rywPDL7F9ecUDVBZaa9e6nLI8enWtxJ50j+KBuzm7lsDgO09lBQ0brX5opOqk0yzSTIHVvY7ZMt5o2E545GOFQTQqukJvHube3i0u3llFnbl0NoHMZ2YKk5wigggAn1VJBO6fqF1cTNBDpVo8qEh0WyGUKnB38fJwQRxxQUQ4TU5re01RbjT7SGSI2uYzahVbfIQC658sdoNAS/vtPoOn/si/96ipOiNuiHSgvqNgnidiu66gXclsquu6VRlWzwI7DQOEzabOZ1Eht7eJizJGYIREdvJ3YgnOMHH/AO1zctnVehqVr9kelzLkejDwzvish2LW/j+z41+/EELsvA46qLHf+Ww9mAP+H11r5PK4SNJ737fdp0M45UsnkuKGz/iH3fdSm9bSXkuZ4oLdg5CyBsDORiOTHI8uIHtrrRSZcTq4UeDeTSonVwoxX2sPKIQyoTGpBJUNuJPFjntwB8+T24ESpUMttw6xKyaGU24df339DdstQnnS6DASAQFm8kAhUIAOVHIFge6sfFYE4XDZR13mOLIpacLgso678amOw10RxJG0SlesJkwB5SEbcBeHH5+wVSdkrjjcaitpZsZjn5E5kbmKKjpZsZQ+DO3ju7ySAxJs2O6MUXrBtIUBmHMYYk+sA9laeeJ8yTkqiTtqq03M6MiBxWR30twqdEtvB/Gsm4nPHNecjzvG4aG0pVpl8H8ATVbtVGAJHA+Y17HIInFkstv8UakfSZ1etsoFAFAFAYL74N/ZXPzt1Kb2WZJXTQhr50b5+fPC58b3H9mL7Ja97mLqUO9+rNSb02IujOgTajcx29uuXfmT5qIPOdz2Af45AHEiuuY26HWunHSC20uLT7WS1h1ExQOizTldqlH6llCBSMho9p45G3Gc5NSUoJPA9awwQalqs0Yc2qnqUHJXKlm255Hiig9mTUIRFRp+q3lvo2paneyv4xOg6mMkhYY5D1cJSPkmS27vwFz21JAh6G7tP6N3E8IJub+bqINoO88TEoXH5QxcMPmoS7z76ZwDT9L0bSw4BnlD3DqQRwkG7j2je3A/7sUIMnhq6V3lnqcCW8jQxxosqBeCSSOzF2ccnGeGDkc++oLIywXEul6Pby2qmTUtWk3GQKC/8p5fkjvAYYHLLE9mKkg+PCXNNYaNp9g8zSzXTlp5WkZ920h2QOx83e6AHtCZ7aBDTROt0TTZ5NUvUmieHqba3jJkjJAOFVtoGTnB9Wck4oDQ8FWn+J6LezyZV7xZUh7CVht5HUj5xMfYAaBnnSeSbT7HQ9P0xT1twUmZkGTJIu1xu4cVLncc8ggHLNAF3b+6fSyILh0s1j65wPJLwAsfrWC/Me6g1Fy+rFL6/uchbS1tVkbYMGeVkJy7flBI0wo5eXmhBH9Gre4utAaSydY7m9vJGu5wwQxoZGMjFs5UBQvAHPlHvzQE90216O9i1YwsXjgjsYEkJyZRHM5MhPblmbj2gA9tCUctqpkGfReZo76zdV3GOeKQL39W4c8fYDVY41BC4nqMkmTFOmKXDe2XES7VGz5OP1Aec3+BPrCiuFE3E+dvfwe5ghUECUHZh3K9+VdqSIfpRfCWfanmRDYvzecfnP7hXXySU4IKu92s8lnXKVOn6EPRhsXu/uBua+gFjo+BzhnJ9Z8bkGT8wA+atk5ivEFQXKPod5mqf3fN9rHUopETmKguXvgUH9Jt+jyf8yVw/wCQ9UXaXozJJ6R3evEG0SPQf43vPlH/AH19Izd1SX2V6HPmdJnU63SgUAUAUBgvvg39lc/O3UpvZZkldNCGvnRvnDfCdNajVLgTwXDviLyo7qOJcdUuBsa3c5/4q97mLqUG+L1ZqTa6bLHwGyWpj1DxON0utoASa4R2ZQpKFHWBdi7+B8hseSTngK7BgZ9asbHQ4bOW6jaa9SKVYYGnWcASTvI8jzdSo3Zdhkr3gA4LUCtJjS/CwLZFjgtZEjCberWa1CE4A3tiyyWOO/HqqKk6JudH+n6m31aSSKeYYjlkS4uLeVXd5o4fJHigC4G3hgjyRgDmJIoacnhcYwPD1dyqtnBS5tUZFIxtiK2I2DGeIGRk8aipOiYbPwmxpFbReKSP1ChIXkmtXkjXgq7WNjwwABy9uaDRHHSTwnCO6vLea2e4WK5mVRLLbMq7JSPIVrMkLw4AsxHAZOKkhIX3PheeSFouquFByAyXNsjqp4bY2WyGwY4ZHH11FSdFjXQLu31m20qznim6pZp40LTwmQJZ28Uix7ltlLKwcLhSp8nJY8MSRcUF/rsNloZkuNMS2DzAQ2TGMs3EAuweDyWwHY7kY8BxGRgCd6KeE0zzGFopmVkmkXrJ7Z1TqrZ22xqtmu0FV29wyeB4gg1QXP4Y5GiZOruQTnDi5tRIgbmEIscKMcOWfXUE6JoaF4SUsYWhtredAwfc3jVuZGZ2J3vIbLLMM4GeAHZSo0WNbrpymndQkcE7Ry2Fruja4gaMr1WF3K1o2WA4EggHuqSEqmpB4WjGw2QzrGBjqFns1g2ns2Cx/wCufmqKk6LNWLVrO4tNYlNpMgZrUuiXMKj4Qher22oCAY48Dn1c6kjWSvjOn+i3f7fD/wCHUFrR3odnCQJYIpYi+UXrZ1mOM+W6lIY9uACBkHJ7s8ebls1V0NStfsvnYejzNkrUPDO+Lmw7F/1F7LbZrNjXtQEETMvA/BRAcMf12HdjGP8AhHfWvk0pzI0nvfsdHOOVLJ5Lihv6MPu+722kfp0tsN3XwzPy29XcpFjvzugfPZ3V2jxSTKvXbiy8S0rdbXJXqZtgF5ECB43JuDN4qdx3ZPALwOMHGSCrUQ+M2Hot3+3Q/wDh0JtH/RO4stupbLa5H8xl3bryJsp1keQuLUbWzjic8jw48CIdRB4zYei3f7dD/wCHQm0tPBJLanUT4vDPG3Uvky3McylcrwCrBGQc445PI8OPDhfyHqi7S9GZpNdM7PXiDaJHoP8AG958o/76+kZu6pL7K9DnzOkzqdbpQKAKAKAwX3wb+yufnbqU3ssySumhDXzo3z8+eFz43uP7MX2S173MXUoN79Wak3psjhXWMZQdIfxLR/0ef+NlqSqvJ+oLlD0e/EdY+Qt/4yOpKO8nqgufUfnL7R++pIY46b/Gmpfplz9s1BDcJagkftcNHptk8bMjrfXZVlJVgRBa4II4g1JXWLNT1ae6YNczSTMBgGR2cgdwyeFCaDboD+Pr8hd/wctERETi8hQlXHtQSUXTbz7H+77T7KpZSEnaguUeifFmr+20+2apKO8SafaGaVI15scZ7h2n5hmscyNQQuJmzk0iKfNhlw6/TWzoUSBVGzhwEUXqUc2/wJ9exe+uHE9J87e/v289vBCoYeZZ/wAw7le/Ku1JEP0nvhNPtT4OMbE+bzj85/cK6+SytCXV3u1nks65Sp0/Rh6MNi92LAK2DnFF0h/EdG+QuP4ySpKq8nqguUfQ7zNU/u+b7WOpRSInKguX3gU+M2/R5P8AmSuH/IeqLtL0Zkk9I7tXiDaJHoP8b3nyj/vr6Rm7qkvsr0OfM6TOp1ulAoAoAoDBffBv7K5+dupTeyzJK6aENfOjfOKeEjT7WTU7hp73qXxGNni0kvDqlwdynHHjXvcxdRg3xerNOc3psmfciw/Of+Sm+9XXMVWXz9AbaXTtPubm+MVpBFICxhaOSQSTvKvVq+SM7hjg2eYBzUkVPjpH0U0h9Kiu7RjbRdbtFxJ10kkpGUZBCeflAnIxjYeGKgJsQaHpdkLPVAuoblaGHe3iso2AXUZB2k+VlsDh35oG2I/cew/Of+Sm+9QmrK7wa9ArK/uifGjcRQgNJGIJYQS2QgLlu8E8P6tA2xX020uwbUr9vdAxk3EpZDayvtk3nrBvBAI37qBNnur2uhvbW0dtcvFMg/lpmgnfrTjj5GcL5XEY5cqCrMdzpVl7nWwOo4QXd0Q/ikvFjDbhl27sjACnPbu9RoKsUe49h+c/8lN96gqx90H0iz8eTqr8yOYrlVTxSVc7rWRScluwEnHbjFA2zF0p6BWumzLDcamBIYw5AtJGwGJA4q57j6/VQJsTe5Fh+c/8lN96gqy6teh1rqN/p8XjbOFsrcsghdC8EcYG7rCcJu4DvGakhMR9OdB0qO/njgvPF1QhGiEE0wWRRhwJN3HjzHYc1BNWeaRpdkNP1MLqGVY229/FZRsxI23ySctk8OHKpIbZr6NpEcRLwTGYSDaknVtEQM/yhCtk9g4+yuXls2sWjqVr36keozLkrUtzXfFYti1v7gsTPrF6IkyOGT1MWOzjh2Hsxj/hHfWDJpXCRpPe/ZfcTczllXASYoobH0If/p9129bSS0vT7Z89dd9Tjl/ISSE/qmu0eLVRj7j2H5z/AMlN96hNWPNb0uyNnpYbUNqrDNsbxWU7wbqQk7Q3k4bI492akhMR+49h+c/8lN96oJqx70W0uyVdQ2ahvzZSBv5rKuxDJHl+J8rHDgO+pIbYi9x7D85/5Kb71QTVlh4KrG2j1DNvedexhcFfF5IsLlTu3MTnjgY9dcL+RdUXaXozNIfOOw14g2yR6D/G958o/wC+vpGbuqS+yvQ58zpM6nW6UCgCgCgMF98G/srn526lN7LMkrpoQ186N8/Pnhc+N7j+zF9kte9zF1KDe/VmpN6bNnwQdFk1C+Z7gA29svWyhvNY/kI3/wAchmPeFI7a65iiY/6cTy9IbrSkttwilSYqOOxI47l4jM68MHYin5wtCqsM3hMiWW/0nRbbIhh6pGAPHdLgZb1rFls/7w0CLbTuienLf3duIEAa2TdbjO3q45Q3WS8c72kxgd0eT5wqSCYsuimlw2msvJD1vi+/dKXO1JWDFbaAg+dGDCpY82b1YAmpr9DJY9L6NtcTFl8duFRmUkSCEv1b7COORGszDHaaBi/p/wBEIn6R2kEIO28KTzLlsjfK7TFSeWVVjjsOeQxUEp2G/L0Q0+fVNSkMXV2OmwjrUiJHWyKrO/HOeADA4wTtHrqSKinptaQ3Om6M1tai0e5uphFACWDLIVi6w5A4nZB7c9uc0CdCxvOgumx6lZW5ttxMeFiUsNwQbpLi5bPFRhVUflMW7KAR9CLK099N0ttERHCXMW1yEjMadVMSCDuUuzAcQBn2VA1GleafF0k1iTqVkiSMsbqdpA4MUeI4hCpGIydp555k8cHIVoPOi9ho97PcpDp6m0s0LNdvI+ZHGeBX8pSoduJ7AcDhUg2rC4S1ttS1OJFiUadbR2y8+rLx7lTJPEbmtxz44oQTmhdG7Wys9OmurU3t3qMi9XGzMESNyGLHHM7SrEkfldgBNCaijpNYQWw6Rw2vwKSWYUZJ2neS6gn+q+4fNQFR0m6FXGmQCUMs0SqEYxxsjQLnHWFWdt6drEEEbRwIyRzp2RVtTrbV7T0OSZ6o9CKFJUUKa1bbfthzhJFvdUsoQT1PXwwqR/VaRVZhnt4/4CtjJZTggrFe7WaGdcqU+bSDoQ2L3feTjjBb2n99bBoI8qCSh6Q/iOjfIXH8ZJUlFeT1QXKPod5mqf3dN9rHUopETlQXL7wKfGbfo8n/ADJXD/kPVF2l6MySekd2rxBtEj0H+N7z5R/319Izd1SX2V6HPmdJnU63SgUAUAUBgvvg39lc/O3UpvZZkldNCGvnRvnDfCdosk2qXDo1uBiIYku7WFsiJfyJZVbHrxXvcxdSg3xerNOa6Rsa+CiddPN9FeG3MN1GqMyahYErsDjBAuM4IduI4gge0dgwt1KMajDpw0uOyERtRvaWSS908XEkSzuVRHMwVk63c52nB4KcHcKEHmne50Orz6i92k0j72jU3WnqsRKhcZ8Zy7bcgHAAGc8cGgNLovqMkUGuXpktzfznyMXtk0ccbMEjzIJsKFLDzsZ2KOJOKA1NOWCbQk0+4uoreQTGSWRbvT5hLmRnGf5yCeBTng5Qc6EjmebS5rKytppN0dk4Kp47pgM+0EeVi5wFOT2qaEGa31KC31i4u7uSOScySwIBd2EaWtvG7Rp5ElwHaRlAZuAxvYYzwoDT6OXdnprXoNwt6t4xMym50yNArFt2Q91lyQxB5A+qgGzzWRntbu4u0lSK4na3UT2McUWYIVEfw+GEe1SAvHMgLAcCQEfRbpHt1e/vLtoALhOrhZb/AE9zDGp8kFfGOWApOM8R680Bn8HdrZafNPHHOLiS4jk33AurAbEVWkwka3DOTjJZuWVB5ZIEnx0StdO0+C/theq63cZUyi505DGu1kCr/OSS2HJzjHDsoKnmkXtmthe6cjxWsEibY5vHdOllct8I84W4HlNwGBw2jGRQg39aW0fSxprXKQgxWrLO1xZHrFRUwTGbgHkg5HaeBBNAZbHpDai1itlmSN7eExW949zpbugK7CVQXJ2kqFHzccUBzax6PSiw1dRLbvve32ub2zOQszHdIwnIQkcfKPE5AzQlmfwj9NbnUSYY5FW0LBgjXFqZH4DHXGN8AAgkKeRJyTgYECroX0bmTUdPYva4W6gY7b6yZsCZSdqLMWY+oAk91QTUWP0amJJ32nEn/wDo2Hafl6ULaR8+9mb+vaf/AGNh/r0oNJFXqHQW+ubDSzBFHIscUyuyXNqUDNdSOAH63a3AjkT3cwaMrpJWin8Gmpejp+1Wn+rUVRPCQjrQOgV/bQ6jJPCkaNZSRh2ubbZvaRCAzdZheAPE4FSiHEncSHvZm/r2n/2Nh/r0oW0kWngk0eSDUCztAQYXX+SuradskqeKQyMQOB4kY5d4rhfyHqi7S9GZZLrEdnrxBtkj0H+N7z5R/wB9fSM3dUl9lehz5nSZ1Ot0oFAFAFAYL74N/ZXPzt1Kb2WZJXTQhr50b5+fPC58b3H9mL7Ja97mLqUO9+rNSb02R2K6xQoOkI/mOj/o8/8AGy1JVXk/ioLFD0e/EdY+Qt/4yOpKO8nsVBc+oh5S+0fvqSGOOm4/pTUv0y4+2aghuEmKgkeXXxVafpt39ha1JVXiTFQWKHoB+Pr8hd/wctSisROqOAoSrj3FQSUXTbz7H+77T7KpZWEncVBYo9E+LNX9tp9s1SUd5N4qC476ED+lNN/TLb7dakiK4Ty+c3tP76gI+aEnfehTOvRzTzEsbOJ5iBJxTg8xJYDzsDJA4ZIAyOdRErjXmJNquJ9+ELpNLp9iBDbBpy0gacxROkUaTGNXYKu3ceCjKgZzkcgbaKwJ0YcBl0jfdoOqtgDcgYhRhctDExwBy4k1WDXvKy7G9/sj821Jsl94FPjNv0eT/mSuH/IeqLtL0Zkk9M7tXiDaJHoP8b3nyj/vr6Rm7qkvsr0OfM6TOp1ulAoAoAoDBffBv7K5+dupTeyzJK6aENfOjfPz34XGHuvc/wBmL7Ja97mLqUG9+rNSb02R24V1zHVD/X5QbLSACMi3nyMjIzeSkZ7uFTQqrxBuFQWqP9AlUWWrgsATBBgEjJxeRk4Hbw40Ku8QbhQtU+o2G5ePaP30DY36ayA6nqJBBBvLggg8CDM2CKEJ2CbcKE1HV1IPcu0GRnxy7OM8cGC2wcfMfooRW0S7hQmpQdA5VW+UsQB1F3xJAHGzlA4+3FEiImTytwFCUz3cKCqKHpnIC9lgg40+0BwQcERcQfXUsrCT24VBapQ6LIBpurAkZJtMDIycStnA7akq7ye3CoLVHPQqQDU9OJIAF5bkkngAJlyTQhuwUSMNzce0/voTU+dwoKn6J8HNq8vR2z6oB2SSZimQCymWRHVWPANtY4zwzjNVjTpVGCanfDqZsaxZWd1azwz+NtPLncI7e4R9xkEm2ONgYl8odpPMnPGq8KsH4Mo58ODrhRmz0ssHg6P6gJcB2iLFQdwQAKiJuwNxCKoJ7TmrQJ0tvLS00qxXs/Mu4VY2KovvAmf6Tb9Hk/5krhfyHqi7S9GZZPSO714g2iR6D/G958o/76+kZu6pL7K9DnzOkzqdbpQKAKAKA+J49ysO8Vr5XJ4eRHKxTRaF0aZOkYODXzSKGKFuGJUavOjeGaqAzQBmlAGaAM0oAzQBmgDNKAM0AZpQBmgDNKAM0AZoAzSgDNAGaUAZoAzSgDNAGaADUURIUogFKIgM1IDNAY55ljVncgKoJYnkAOJNXggijiUMKq3Yg3S0j/BjKZ7+4mxgMzt7ASSM/wCFfTMnlcDKhl4JLwObE6ts6zWYgKAKAKAKAV61Zuw3Q7S4/Jbk3z9hrl5dmnJ8relFZFivfEyQTYobCGvddvYmKmyBx/vG+5XM5Mwfsfgvky8ZeBr++i79B+sb7lOTMH7X4L5HGXgHvou/QfrG+5TkzB+1+C+Rxl4B76Lv0H6xvuU5MwftfgvkcZeAe+i79B+sb7lOTMH7X4L5HGXgHvou/QfrG+5TkzB+1+C+Rxl4B76Lv0H6xvuU5MwftfgvkcZeAe+i79B+sb7lOTMH7X4L5HGXgHvou/QfrG+5TkzB+1+C+Rxl4B76Lv0H6xvuU5MwftfgvkcZeAe+i79B+sb7lOTMH7X4L5HGXgHvou/QfrG+5TkzB+1+C+Rxl4B76Lv0H6xvuU5MwftfgvkcZeAe+i79B+sb7lOTMH7X4L5HGXgHvou/QfrG+5TkzB+1+C+Rxl4B76Lv0H6xvuU5MwftfgvkcZeAe+i79B+sb7lOTMH7X4L5HGXgHvou/QfrG+5TkzB+1+C+Rxl4B76Lv0H6xvuU5MwftfgvkcZeAe+i79B+sb7lOTMH7X4L5HGXgHvou/QfrG+5TkzB+1+C+Rxl4B76Lv0H6xvuU5MwftfgvkcZeAe+i79B+sb7lOTMH7X4L5HGXgHvou/QfrG+5TkzB+1+C+Rxl4B76Lv0H6xvuU5MwftfgvkcZeAe+i79B+sb7lOTMH7X4f2OMvAV6hBqGpNsKdXFnzFzjnw3tzbHzD1V1MhzVIyTnQ2xYv2Wr12mKObFEdI6G9GlsIcc3PnH/pXTMZQ0AUAUAUAUAUAGgPNg7h9FAGwdw+igDYO4fRQBsHcPooA2DuH0UAbB3D6KANg7h9FAGwdw+igDYO4fRQBsHcPooA2DuH0UAbB3D6KANg7h9FAGwdw+igDYO4fRQBsHcPooA2DuH0UAbB3D6KANg7h9FAGwdw+igDYO4fRQBsHcPooA2DuH0UAbB3D6KANg7h9FAeigCgCgCgCgCgCgCgCgCgCgCgCgCgCgCgCgCgCgCgCgCgCgCgCgCgCgCgCgCgCgCgCgCgCgCgCgCgCgCgCgCgCgCgCgCgCgCgCgCgCgCgCgCgCgCgCgCgCgCgCgCgCgCgCgCgCgCgCgCgCgCg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5609" name="Picture 9" descr="http://www.ambiente.marche.it/Portals/0/Ambiente/Natura/Educazione_Ambientale/CEA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348880"/>
            <a:ext cx="1174922" cy="802086"/>
          </a:xfrm>
          <a:prstGeom prst="rect">
            <a:avLst/>
          </a:prstGeom>
          <a:noFill/>
        </p:spPr>
      </p:pic>
      <p:pic>
        <p:nvPicPr>
          <p:cNvPr id="25611" name="Picture 11" descr="http://www.sanita.ilsole24ore.com/images2010/Sanita2/_Immagini/Regioni-e-Aziende/asl_258x2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84984"/>
            <a:ext cx="842220" cy="842220"/>
          </a:xfrm>
          <a:prstGeom prst="rect">
            <a:avLst/>
          </a:prstGeom>
          <a:noFill/>
        </p:spPr>
      </p:pic>
      <p:pic>
        <p:nvPicPr>
          <p:cNvPr id="25613" name="Picture 13" descr="http://fpcgil.lombardia.it/files/content/3387/ser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752" y="4365104"/>
            <a:ext cx="1188340" cy="696960"/>
          </a:xfrm>
          <a:prstGeom prst="rect">
            <a:avLst/>
          </a:prstGeom>
          <a:noFill/>
        </p:spPr>
      </p:pic>
      <p:pic>
        <p:nvPicPr>
          <p:cNvPr id="25615" name="Picture 15" descr="https://encrypted-tbn2.gstatic.com/images?q=tbn:ANd9GcRM_ipfb1xBZEpAuaiEoQUouQWD085Gfy4IumkOK8cl9VysPGLBb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5301208"/>
            <a:ext cx="1086544" cy="1043082"/>
          </a:xfrm>
          <a:prstGeom prst="rect">
            <a:avLst/>
          </a:prstGeom>
          <a:noFill/>
        </p:spPr>
      </p:pic>
      <p:sp>
        <p:nvSpPr>
          <p:cNvPr id="25617" name="AutoShape 17" descr="data:image/jpeg;base64,/9j/4AAQSkZJRgABAQAAAQABAAD/2wCEAAkGBxQTEhQUExQWFRMWGB8YFxgXGB0cHxwdGhYWHB8fHhcbHiggIRomHhwZJDElJSksLi4uFx8zODUsNygtLisBCgoKDg0OGxAQGzMkICQsLCwvNywsLywsLCwsLCwsLCwsLSwvLDQsKywsLCwsLCwsLCwsLCwsLCwsLCwsLCwsLP/AABEIAIIAkAMBIgACEQEDEQH/xAAcAAABBQEBAQAAAAAAAAAAAAAAAwQFBgcCAQj/xABGEAACAQMBBAYGBgYIBwEAAAABAgMABBEFBhIhMQcTQVFhcRQiMoGRoRUzQlKx0SNygpLB0hckNGJjorLwQ0RTc5PC4hb/xAAZAQEAAwEBAAAAAAAAAAAAAAAAAQIDBAX/xAAtEQACAQMDAgQFBQEAAAAAAAAAAQIDESEEEjETQQUyUvAiUXGBkTNCYaGxFP/aAAwDAQACEQMRAD8A3GiiigCo3WNftrXcFxPHF1hITfbG9jGceWR8RUlWB7fXceo6jdI6TyRWsLQwmGJpAJzxJJTlxGOP3aA3yisms9oL680e3a06z0iKZYbsR7vWhU4Nuh+G+Runj30tY6lcYvLeCa+OoCDfjivRCOBb2kMY3d7s4mgNTorLtmtSkiurWO8m1OOWYEKlwsPVSOqDeAMYLYBORkjspjpGpX9/ZXOo+nm1MZfcgRU3EEfHdkLDeLHgOzv7cUBr9M7zVYYpIopJFSSYkRKTxcrjOB4ZHxrMf/1V3ftpkCTiy9KgaaWRVG8zKxXdTe4DOM+/wp3rEE9pfaRC9y9z1s8xLyom8AI4sKCF4DOTw48aA0+isK1baS56ia7s7vUZI0YlXaGLqODcQTne3ezOKl9stRuS0Pol7cG9u0R47SIIUjBRSWZipKpzPHiaA1KXVIVmWAyKJnUuqdpUcyB3U8rKWnubO/tEnl9JlSwnldiq5ZlLsAGA3go5cKZDUtQOlfS30jiTHWdR1adTjex1ePa3vHPhQGx0zu9UhjkiikkVZJsiJSeL7oBbHkCPjWbQXN5qGoSRpeTWieiRTqqBSA0gGQQwzjj31GbObTXFy+gPMys8j3SSNuLlurEYBzjge/GM0BtFFFFAFJXVwsaNI5CogLMx5AAZJpWobbT+wXf/AGJP9BoBhF0iaYxCi9gyTgZbHzPCnGh2tlZP6JAVSWXM25vFmfsLknJPLvqh6fZ2x2YDTJGD6Mx3iF3t7J3cHnvZxXPR/fTG50lHPA6e5OQMkCQhTvH1vZx20BatR0PS45zFIeqmu5Os3BJInWON4ZG6QM+s2fMeFK3mgabYxSyS4iSUCOSR5H3iM8FEhO8OPcaa9L+z7XNl1sXC5tD18LDmN3BYDzAB81FVSXVF1+80+FeNtDGLq6XmOsOAEPlxHk5oDQNI2PskkjuY4yzgZjd3d90MOa75OCRUdr+yekiVZLmNEe4kCY3mVZZCSQGRTus2cniKjPSrrUNTvbUXclnFaBNxYgu/IXBO+S4PqjHIfeFVb6emu47ATusr2+sLb9aowJAqkh8Dhk57PCgNW1nZOzuokingRkj4RjGNwcOCkchwHwprpuwljAYjFAFMMjSR+s3B3VVY8+OQqj3VTtNu7zUfpCb097QWsrxRRRquF6sH1pd4EsD4Ecj5CNsNo7zUW0lfSJLY3Ec3WmLA3jEwAbDAjj/GgLXr2wOjQq9xcQRxJnLMWYKCx7geHE9lP73o302d+sktwzEKM7zclUKvb90Ae6sw2snuJNO1SCe6klFlcoqMQoMiueUgA4gcxjHH4VZ9fmaOS3tIbzUpp+pMhWDqWJUsTvMzhV7cDHYBQF40vY+zt2ieGIK0KskfE8FdizDBPaSTUINjNHN00PVR9cAJjBvNu9wfqs7nhyqj2+1V8bYRNPMkiapHbdYyoJOrdT6rgby7w99TN/eNa6hdxy3MvVRaeGM26hlyX9oEKMt2AcqA0e30SFLh7lUxNIgjZsniq8hjkKhNB0HTS0a2yqWsJHVQGY9W8mN8HJ4k4HPNUCz128huLBhLfmC5lWNhdrDussg4FDGSQwHHiK42ceSyXWrlLiaWS2lcCNypVzu4EkgCgkjwwOFAbdRWO6xqV7Y2Ftqf0i1wzlC8LhOrcScd1N0ZBUZ45PKthBoD2kby1WWN43G8jqVYd4IwRS1FAU5Oi7SgQfRE4d5Y/LNWH6Fg69LjqwJY4+qRhwwh+yByxUhRQAah9n9l7Wy6z0WFYusIL4zx3c459gyfjUxRQEDrex9ndSCWaENIBu76llYjuLKQSPA1BbYnTtNgs+utwII7her3OHVvuud/A9rl86uk10q8zx7qyrp+YzacjAYEUysfIq6/iwqjqRTtfJm6sFLbfJb32U0y/PpQjjl60es8bEB/1gpAY+fdUt9A2qyQSCNFa3UrDjgEVuYAHCsT6PdmboWUd3YXpjkct1kLjMbFWKjlyOO8VNzbfXdpw1Cwcf4sB3kPxyB+97qrObXlVyavUirxjc0mTQrHFwrRoRdHM4JJ3yOR8PdUTNsPpLIkZtkKx53fa4bxyeOckZ41T06XrAjiJh4bn5GkLjpls19mKd/co/Fqy6lb0nL1dR2iX202T02NBGkIVFlWcDLcJEGFbnzAqQutKspZZJZI1Z5Y+pctnDJ90jlisgm6awTiOzZv1pMfIIabv0zTDnYgDxdv5alSr/JFlLU+le/uarYbAaVFIkkcCK6MGU7zcCDkHialV2Us/SHuhCnXuCrv94MMHI5HIrHbTpsQ/WWjD9SQN8ioqw6X0sWEmMvJCT99T/qXIqepUXMSerWXMPwy7WWwGnxSLIlsu8p3kBJKqSc5VCSq+4dlWeqtpW0ccwzBPHKP7rBseYByPfUtFqn3l+H5UWohw8ErVw4lj6knRRRXQdIUUUnLLjzqG7ENpK7OncDnTWS4J5cBSbtnnXlYSqN8HNOq3wN5bfPEc6ide0dbiCWCQHckUqSOzuPmDxqeorncFe6OZ0le6wzDtgtUfSZ5NPvz1cbNvxSNwTPInePDcYY8iOPOtaUhhkYZT2jBB/gRS+taJBdRmO4iWVO5hxHiCOIPlVI/ovaAk6ffz2457jYdP4cPMGt7qXJ6lHWbVaRLX+yNjMcyWsRJ7QuD8VxTWHYHTlORaRn9bePyJppJY69D7L2d0P76lGPwI/Go+7211C3/ALVpUir9+Il1+IBA95qbPszpjWoyLvYabBD9VBFH+qgHzxTyQq3tKD5gH8aze16W7VuDBoz3Mh4e8E1aNK2qgn+rdHxz3GBI815j4VDuuTeOx8DvUNlrGf6y2hJ79wKfiuKqOrdDNnJxgklgPdkOvwPrfOr5DOreyc/77qUBopMh0oswPWui/ULM9ZB+mC8d6AkOP2Pa+Ga42f6T721cLOTPGODJJwceT8wfPNfQPWGqht5slbXke867k32ZV9r9r7w86s5KWJI5qmkU0apRRXMj4Ga3eDBuxxPLujxpmTXrNk5NeVyznuZxznuYUUUVQqFFFFAFFFFAFFFN7ibHAc6huyuVlJRV2VzaXZGzvMiWBc9jp6rfvL/HNfOWuolpeSLZzOyxNhZMgEkc+K8CM8PGtm6U9txZxGCFs3UgwcH6tT2nuY9g99U/o16N2lK3N4hWEYMcTcDJ4sOxPDt8uelBys5SN9HCpPL7l42PuLiW3hkkXdmYZOMjh2EjsyOOKuYoAr2oPd7BUTqCO7YCnC8qlqAKMlOxZ6ZTyZPhS9y+B4mmla1Zdjwq0v2hRRRWBiFFFFAFFFFAFGa4llC86itW1RIo2llcJGgySf8AfE+FVlNLHcynUSwuR9Pc93xrNNqekFmf0XTF9JuW4F1G8qd5B5E+PsjxqOWe911ysZa000HBf7Uv5+Q9UZ45q97N6TZWX9WtzGsmMsC6mVvFuO97sYq8aXefPyOuhonJ7qpU9kejdYn9Jvm9Iuid7BO8qt3nPtN4ngK0GnBQd1cNF3Vdts9iCjFWQlRSgipQIBUFtwksZNKquK6ooVbuSE75PlSddSLg03NwKrN2eTwJys/iFqKRFyPGuuuXvFV3L5lVOL7nZNe5r5v6WLqRNTdfS3eJt1huOT1YPNcA4yOPyqx7Lw2koHo+p3oftHWDP/jcfhmtXCyudUNPKa+FmwaxqkdtBJPJncjUs2Bk4HcKyqXp1Tewlm5HZmQA/AKaNf2c1WSJ0t9RFyjAhonCxuQRyyRg58xWaaRo2o292Oqt5BcwgvumPewBwJwRgjj2d/CrQgrZLx07jiaL5qHTTIOVnusf+o5/AKKjtlzca9dEXkv9WhAdok9UHJ4KFznjg5Y5IA58amNG6RYbr9BfxRLJyIlQbhPmRlT5/Gnd5sDaM3WWskljMOKlGLJn47wHkcUShF8WZvT0kIvdBX/00yAIiqqKFRQAqgYAA7AO6vnXaDZe4+mHtkcmWWQvFI7buQwLglhyPDHmKvl5tTqmnxMLu3W6UD9Hcxn1c/4m7/EKfOqNrm191NcWd7NbiMRHKMisA672SMsT4j31aCaNqji0XrYfpAljl9B1QFJ1O6kj8MnsVzy8nHA/M31dooTeehAkz9WZD3AA8ie/HGs36VtHN1Cs8Y6ySMAqyjJeJsEcueOB+NZ7sxtFJZXq3MyvI2CrhiQxBXHM9oGOfdUJKWUHJwdn7R9QbwqH1jai1tpI4pZAJZWCogGWO8wAJA5Lk8zWY690ygpu2kLK5+3Lg7vko5nz4edVjYHQ7i/v455S5RXEryv9oqd4KCeZJHIchRQ7ss6l3aOT6ONIzTADnw7TSMsoAJY8Kou2e3MNv6rHek+zEvM+LHkB86z54N7JZZr80eRUJcJusRjFT9JTwK4wRV61Hescni6ih1FjkgGYAEk4A4knsrH7naZdVuJIzdm1s0OERWCSTf3iW7OHLsyOFbJrGimSKSPLbrqVJXgwDDBx7qy+ToXteyecfu/lXPTSpt78M5aGyjK9VHVnsNpQ/wCA8vi05/8AQgU11no6sZPWtzLaycxg76Z8id4e40oOhqIexdzL7h/CuJOh8nlfS+8f/Va9WPq/o9H/AL9M1x7/AAV86nqWmn9Ni5txwDbwOPJh66n9YGrvsz0hxXOFRwJcexKMN+y3Jh4VXpOhZj/zhPmh/mpv/QnIDkXa+H6M/wA1S6lN9yY+IU0+cfyWTaDZu2u/rkG/2SL6rfHt8jmqZfRX2lLvxzLPaggbr81yeHq5yPNT5inOo9El8TlbpJfF2dT+DVzbdDl2/wBdcxL5b7/iBRTglmRaevovKw/qK2HSvHj14ZEJ4HcYMD7jioravba2uLRreKKRfZ3PZCrunuHhVz03oatFwZpZZT3DCD5ZNWGLo501UKeiqQeZLOW9z72R7sVV1qSeDCfiatbn7FB2H24gFrFBcSdXLFlVZgd0pzX1hyI4jjVyWaCUZDRSA9uVao+/6HLJ/q3mi8AwYf5hn51GHoUTPC6f9wfnRzpvN7GtPxSCVmTklnaJ6xS3XxIQVG6ht3ZQcBLvsOSxDP8Am9n50WvQxbA5kuJn8AFX58atei7C2Fqcx26l/vSZc+7eyB7gKq6lNd7kT8Wgl8KM+vNoNV1NglpA0ER+2Rjh3mRuA/Z41atjejaG0brpz6Rcc95vZU96qebeJ+VX6KBjwUflUjbacBxbie7sqFKpUxFWRwyrV9RhYQ/oooruO8KY6kgxnAzXtFZ1fIzKt+myJFFFFeUeIFFeUUB7XhryijIFGHCuBRRUvkl8ntFFFQDxqd2ajPKiitKXmNKPnJhRXtFFeqe4f//Z"/>
          <p:cNvSpPr>
            <a:spLocks noChangeAspect="1" noChangeArrowheads="1"/>
          </p:cNvSpPr>
          <p:nvPr/>
        </p:nvSpPr>
        <p:spPr bwMode="auto">
          <a:xfrm>
            <a:off x="155575" y="-738188"/>
            <a:ext cx="1714500" cy="1552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5619" name="AutoShape 19" descr="data:image/jpeg;base64,/9j/4AAQSkZJRgABAQAAAQABAAD/2wCEAAkGBxQTEhQUExQWFRMWGB8YFxgXGB0cHxwdGhYWHB8fHhcbHiggIRomHhwZJDElJSksLi4uFx8zODUsNygtLisBCgoKDg0OGxAQGzMkICQsLCwvNywsLywsLCwsLCwsLCwsLSwvLDQsKywsLCwsLCwsLCwsLCwsLCwsLCwsLCwsLP/AABEIAIIAkAMBIgACEQEDEQH/xAAcAAABBQEBAQAAAAAAAAAAAAAAAwQFBgcCAQj/xABGEAACAQMBBAYGBgYIBwEAAAABAgMABBEFBhIhMQcTQVFhcRQiMoGRoRUzQlKx0SNygpLB0hckNGJjorLwQ0RTc5PC4hb/xAAZAQEAAwEBAAAAAAAAAAAAAAAAAQIDBAX/xAAtEQACAQMDAgQFBQEAAAAAAAAAAQIDESEEEjETQQUyUvAiUXGBkTNCYaGxFP/aAAwDAQACEQMRAD8A3GiiigCo3WNftrXcFxPHF1hITfbG9jGceWR8RUlWB7fXceo6jdI6TyRWsLQwmGJpAJzxJJTlxGOP3aA3yisms9oL680e3a06z0iKZYbsR7vWhU4Nuh+G+Runj30tY6lcYvLeCa+OoCDfjivRCOBb2kMY3d7s4mgNTorLtmtSkiurWO8m1OOWYEKlwsPVSOqDeAMYLYBORkjspjpGpX9/ZXOo+nm1MZfcgRU3EEfHdkLDeLHgOzv7cUBr9M7zVYYpIopJFSSYkRKTxcrjOB4ZHxrMf/1V3ftpkCTiy9KgaaWRVG8zKxXdTe4DOM+/wp3rEE9pfaRC9y9z1s8xLyom8AI4sKCF4DOTw48aA0+isK1baS56ia7s7vUZI0YlXaGLqODcQTne3ezOKl9stRuS0Pol7cG9u0R47SIIUjBRSWZipKpzPHiaA1KXVIVmWAyKJnUuqdpUcyB3U8rKWnubO/tEnl9JlSwnldiq5ZlLsAGA3go5cKZDUtQOlfS30jiTHWdR1adTjex1ePa3vHPhQGx0zu9UhjkiikkVZJsiJSeL7oBbHkCPjWbQXN5qGoSRpeTWieiRTqqBSA0gGQQwzjj31GbObTXFy+gPMys8j3SSNuLlurEYBzjge/GM0BtFFFFAFJXVwsaNI5CogLMx5AAZJpWobbT+wXf/AGJP9BoBhF0iaYxCi9gyTgZbHzPCnGh2tlZP6JAVSWXM25vFmfsLknJPLvqh6fZ2x2YDTJGD6Mx3iF3t7J3cHnvZxXPR/fTG50lHPA6e5OQMkCQhTvH1vZx20BatR0PS45zFIeqmu5Os3BJInWON4ZG6QM+s2fMeFK3mgabYxSyS4iSUCOSR5H3iM8FEhO8OPcaa9L+z7XNl1sXC5tD18LDmN3BYDzAB81FVSXVF1+80+FeNtDGLq6XmOsOAEPlxHk5oDQNI2PskkjuY4yzgZjd3d90MOa75OCRUdr+yekiVZLmNEe4kCY3mVZZCSQGRTus2cniKjPSrrUNTvbUXclnFaBNxYgu/IXBO+S4PqjHIfeFVb6emu47ATusr2+sLb9aowJAqkh8Dhk57PCgNW1nZOzuokingRkj4RjGNwcOCkchwHwprpuwljAYjFAFMMjSR+s3B3VVY8+OQqj3VTtNu7zUfpCb097QWsrxRRRquF6sH1pd4EsD4Ecj5CNsNo7zUW0lfSJLY3Ec3WmLA3jEwAbDAjj/GgLXr2wOjQq9xcQRxJnLMWYKCx7geHE9lP73o302d+sktwzEKM7zclUKvb90Ae6sw2snuJNO1SCe6klFlcoqMQoMiueUgA4gcxjHH4VZ9fmaOS3tIbzUpp+pMhWDqWJUsTvMzhV7cDHYBQF40vY+zt2ieGIK0KskfE8FdizDBPaSTUINjNHN00PVR9cAJjBvNu9wfqs7nhyqj2+1V8bYRNPMkiapHbdYyoJOrdT6rgby7w99TN/eNa6hdxy3MvVRaeGM26hlyX9oEKMt2AcqA0e30SFLh7lUxNIgjZsniq8hjkKhNB0HTS0a2yqWsJHVQGY9W8mN8HJ4k4HPNUCz128huLBhLfmC5lWNhdrDussg4FDGSQwHHiK42ceSyXWrlLiaWS2lcCNypVzu4EkgCgkjwwOFAbdRWO6xqV7Y2Ftqf0i1wzlC8LhOrcScd1N0ZBUZ45PKthBoD2kby1WWN43G8jqVYd4IwRS1FAU5Oi7SgQfRE4d5Y/LNWH6Fg69LjqwJY4+qRhwwh+yByxUhRQAah9n9l7Wy6z0WFYusIL4zx3c459gyfjUxRQEDrex9ndSCWaENIBu76llYjuLKQSPA1BbYnTtNgs+utwII7her3OHVvuud/A9rl86uk10q8zx7qyrp+YzacjAYEUysfIq6/iwqjqRTtfJm6sFLbfJb32U0y/PpQjjl60es8bEB/1gpAY+fdUt9A2qyQSCNFa3UrDjgEVuYAHCsT6PdmboWUd3YXpjkct1kLjMbFWKjlyOO8VNzbfXdpw1Cwcf4sB3kPxyB+97qrObXlVyavUirxjc0mTQrHFwrRoRdHM4JJ3yOR8PdUTNsPpLIkZtkKx53fa4bxyeOckZ41T06XrAjiJh4bn5GkLjpls19mKd/co/Fqy6lb0nL1dR2iX202T02NBGkIVFlWcDLcJEGFbnzAqQutKspZZJZI1Z5Y+pctnDJ90jlisgm6awTiOzZv1pMfIIabv0zTDnYgDxdv5alSr/JFlLU+le/uarYbAaVFIkkcCK6MGU7zcCDkHialV2Us/SHuhCnXuCrv94MMHI5HIrHbTpsQ/WWjD9SQN8ioqw6X0sWEmMvJCT99T/qXIqepUXMSerWXMPwy7WWwGnxSLIlsu8p3kBJKqSc5VCSq+4dlWeqtpW0ccwzBPHKP7rBseYByPfUtFqn3l+H5UWohw8ErVw4lj6knRRRXQdIUUUnLLjzqG7ENpK7OncDnTWS4J5cBSbtnnXlYSqN8HNOq3wN5bfPEc6ide0dbiCWCQHckUqSOzuPmDxqeorncFe6OZ0le6wzDtgtUfSZ5NPvz1cbNvxSNwTPInePDcYY8iOPOtaUhhkYZT2jBB/gRS+taJBdRmO4iWVO5hxHiCOIPlVI/ovaAk6ffz2457jYdP4cPMGt7qXJ6lHWbVaRLX+yNjMcyWsRJ7QuD8VxTWHYHTlORaRn9bePyJppJY69D7L2d0P76lGPwI/Go+7211C3/ALVpUir9+Il1+IBA95qbPszpjWoyLvYabBD9VBFH+qgHzxTyQq3tKD5gH8aze16W7VuDBoz3Mh4e8E1aNK2qgn+rdHxz3GBI815j4VDuuTeOx8DvUNlrGf6y2hJ79wKfiuKqOrdDNnJxgklgPdkOvwPrfOr5DOreyc/77qUBopMh0oswPWui/ULM9ZB+mC8d6AkOP2Pa+Ga42f6T721cLOTPGODJJwceT8wfPNfQPWGqht5slbXke867k32ZV9r9r7w86s5KWJI5qmkU0apRRXMj4Ga3eDBuxxPLujxpmTXrNk5NeVyznuZxznuYUUUVQqFFFFAFFFFAFFFN7ibHAc6huyuVlJRV2VzaXZGzvMiWBc9jp6rfvL/HNfOWuolpeSLZzOyxNhZMgEkc+K8CM8PGtm6U9txZxGCFs3UgwcH6tT2nuY9g99U/o16N2lK3N4hWEYMcTcDJ4sOxPDt8uelBys5SN9HCpPL7l42PuLiW3hkkXdmYZOMjh2EjsyOOKuYoAr2oPd7BUTqCO7YCnC8qlqAKMlOxZ6ZTyZPhS9y+B4mmla1Zdjwq0v2hRRRWBiFFFFAFFFFAFGa4llC86itW1RIo2llcJGgySf8AfE+FVlNLHcynUSwuR9Pc93xrNNqekFmf0XTF9JuW4F1G8qd5B5E+PsjxqOWe911ysZa000HBf7Uv5+Q9UZ45q97N6TZWX9WtzGsmMsC6mVvFuO97sYq8aXefPyOuhonJ7qpU9kejdYn9Jvm9Iuid7BO8qt3nPtN4ngK0GnBQd1cNF3Vdts9iCjFWQlRSgipQIBUFtwksZNKquK6ooVbuSE75PlSddSLg03NwKrN2eTwJys/iFqKRFyPGuuuXvFV3L5lVOL7nZNe5r5v6WLqRNTdfS3eJt1huOT1YPNcA4yOPyqx7Lw2koHo+p3oftHWDP/jcfhmtXCyudUNPKa+FmwaxqkdtBJPJncjUs2Bk4HcKyqXp1Tewlm5HZmQA/AKaNf2c1WSJ0t9RFyjAhonCxuQRyyRg58xWaaRo2o292Oqt5BcwgvumPewBwJwRgjj2d/CrQgrZLx07jiaL5qHTTIOVnusf+o5/AKKjtlzca9dEXkv9WhAdok9UHJ4KFznjg5Y5IA58amNG6RYbr9BfxRLJyIlQbhPmRlT5/Gnd5sDaM3WWskljMOKlGLJn47wHkcUShF8WZvT0kIvdBX/00yAIiqqKFRQAqgYAA7AO6vnXaDZe4+mHtkcmWWQvFI7buQwLglhyPDHmKvl5tTqmnxMLu3W6UD9Hcxn1c/4m7/EKfOqNrm191NcWd7NbiMRHKMisA672SMsT4j31aCaNqji0XrYfpAljl9B1QFJ1O6kj8MnsVzy8nHA/M31dooTeehAkz9WZD3AA8ie/HGs36VtHN1Cs8Y6ySMAqyjJeJsEcueOB+NZ7sxtFJZXq3MyvI2CrhiQxBXHM9oGOfdUJKWUHJwdn7R9QbwqH1jai1tpI4pZAJZWCogGWO8wAJA5Lk8zWY690ygpu2kLK5+3Lg7vko5nz4edVjYHQ7i/v455S5RXEryv9oqd4KCeZJHIchRQ7ss6l3aOT6ONIzTADnw7TSMsoAJY8Kou2e3MNv6rHek+zEvM+LHkB86z54N7JZZr80eRUJcJusRjFT9JTwK4wRV61Hescni6ih1FjkgGYAEk4A4knsrH7naZdVuJIzdm1s0OERWCSTf3iW7OHLsyOFbJrGimSKSPLbrqVJXgwDDBx7qy+ToXteyecfu/lXPTSpt78M5aGyjK9VHVnsNpQ/wCA8vi05/8AQgU11no6sZPWtzLaycxg76Z8id4e40oOhqIexdzL7h/CuJOh8nlfS+8f/Va9WPq/o9H/AL9M1x7/AAV86nqWmn9Ni5txwDbwOPJh66n9YGrvsz0hxXOFRwJcexKMN+y3Jh4VXpOhZj/zhPmh/mpv/QnIDkXa+H6M/wA1S6lN9yY+IU0+cfyWTaDZu2u/rkG/2SL6rfHt8jmqZfRX2lLvxzLPaggbr81yeHq5yPNT5inOo9El8TlbpJfF2dT+DVzbdDl2/wBdcxL5b7/iBRTglmRaevovKw/qK2HSvHj14ZEJ4HcYMD7jioravba2uLRreKKRfZ3PZCrunuHhVz03oatFwZpZZT3DCD5ZNWGLo501UKeiqQeZLOW9z72R7sVV1qSeDCfiatbn7FB2H24gFrFBcSdXLFlVZgd0pzX1hyI4jjVyWaCUZDRSA9uVao+/6HLJ/q3mi8AwYf5hn51GHoUTPC6f9wfnRzpvN7GtPxSCVmTklnaJ6xS3XxIQVG6ht3ZQcBLvsOSxDP8Am9n50WvQxbA5kuJn8AFX58atei7C2Fqcx26l/vSZc+7eyB7gKq6lNd7kT8Wgl8KM+vNoNV1NglpA0ER+2Rjh3mRuA/Z41atjejaG0brpz6Rcc95vZU96qebeJ+VX6KBjwUflUjbacBxbie7sqFKpUxFWRwyrV9RhYQ/oooruO8KY6kgxnAzXtFZ1fIzKt+myJFFFFeUeIFFeUUB7XhryijIFGHCuBRRUvkl8ntFFFQDxqd2ajPKiitKXmNKPnJhRXtFFeqe4f//Z"/>
          <p:cNvSpPr>
            <a:spLocks noChangeAspect="1" noChangeArrowheads="1"/>
          </p:cNvSpPr>
          <p:nvPr/>
        </p:nvSpPr>
        <p:spPr bwMode="auto">
          <a:xfrm>
            <a:off x="155575" y="-738188"/>
            <a:ext cx="1714500" cy="1552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5621" name="Picture 21" descr="https://encrypted-tbn2.gstatic.com/images?q=tbn:ANd9GcThqZYsdMJW9F-F_xps3v2fAy4KNs-jVjYjTlxqgzY__kAxE48KR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7085" y="3140968"/>
            <a:ext cx="1036915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Contesti e Risorse</a:t>
            </a:r>
          </a:p>
        </p:txBody>
      </p:sp>
      <p:sp>
        <p:nvSpPr>
          <p:cNvPr id="18435" name="Segnaposto contenuto 4"/>
          <p:cNvSpPr>
            <a:spLocks noGrp="1"/>
          </p:cNvSpPr>
          <p:nvPr>
            <p:ph sz="quarter" idx="1"/>
          </p:nvPr>
        </p:nvSpPr>
        <p:spPr>
          <a:xfrm>
            <a:off x="611560" y="980728"/>
            <a:ext cx="7772400" cy="5544616"/>
          </a:xfrm>
        </p:spPr>
        <p:txBody>
          <a:bodyPr/>
          <a:lstStyle/>
          <a:p>
            <a:pPr eaLnBrk="1" hangingPunct="1"/>
            <a:r>
              <a:rPr lang="it-IT" sz="2400" b="1" dirty="0" smtClean="0">
                <a:solidFill>
                  <a:srgbClr val="0000FF"/>
                </a:solidFill>
              </a:rPr>
              <a:t>Risorse Economiche  e Materiali</a:t>
            </a:r>
          </a:p>
          <a:p>
            <a:pPr lvl="1" eaLnBrk="1" hangingPunct="1"/>
            <a:r>
              <a:rPr lang="it-IT" sz="1800" dirty="0" smtClean="0"/>
              <a:t>Risorse economiche assegnate: Stato € 38.770,81; Famiglie € 20.000,00; Provincia € 0; Regione € 0; privati € 4.750,00; Comune € 6.000,00.</a:t>
            </a:r>
          </a:p>
          <a:p>
            <a:pPr lvl="1" eaLnBrk="1" hangingPunct="1"/>
            <a:r>
              <a:rPr lang="it-IT" sz="1800" dirty="0" smtClean="0"/>
              <a:t>Laboratori di cui è dotato l'Istituto: </a:t>
            </a:r>
            <a:r>
              <a:rPr lang="it-IT" sz="1800" dirty="0" err="1" smtClean="0"/>
              <a:t>…………………</a:t>
            </a:r>
            <a:r>
              <a:rPr lang="it-IT" sz="1800" dirty="0" smtClean="0"/>
              <a:t>., </a:t>
            </a:r>
            <a:r>
              <a:rPr lang="it-IT" sz="1800" dirty="0" err="1" smtClean="0"/>
              <a:t>…………………</a:t>
            </a:r>
            <a:r>
              <a:rPr lang="it-IT" sz="1800" dirty="0" smtClean="0"/>
              <a:t>.., </a:t>
            </a:r>
            <a:r>
              <a:rPr lang="it-IT" sz="1800" dirty="0" err="1" smtClean="0"/>
              <a:t>……………………</a:t>
            </a:r>
            <a:r>
              <a:rPr lang="it-IT" sz="1800" dirty="0" smtClean="0"/>
              <a:t>, </a:t>
            </a:r>
            <a:r>
              <a:rPr lang="it-IT" sz="1800" dirty="0" err="1" smtClean="0"/>
              <a:t>………………………</a:t>
            </a:r>
            <a:r>
              <a:rPr lang="it-IT" sz="1800" dirty="0" smtClean="0"/>
              <a:t>., </a:t>
            </a:r>
            <a:r>
              <a:rPr lang="it-IT" sz="1800" dirty="0" err="1" smtClean="0"/>
              <a:t>………………</a:t>
            </a:r>
            <a:r>
              <a:rPr lang="it-IT" sz="1800" dirty="0" smtClean="0"/>
              <a:t>...</a:t>
            </a:r>
          </a:p>
          <a:p>
            <a:pPr lvl="1" eaLnBrk="1" hangingPunct="1"/>
            <a:r>
              <a:rPr lang="it-IT" sz="1800" dirty="0" smtClean="0"/>
              <a:t>Strutture di servizio: bar; </a:t>
            </a:r>
            <a:r>
              <a:rPr lang="it-IT" sz="1800" dirty="0" err="1" smtClean="0"/>
              <a:t>front</a:t>
            </a:r>
            <a:r>
              <a:rPr lang="it-IT" sz="1800" dirty="0" smtClean="0"/>
              <a:t> office, punto di accoglienza, CIC</a:t>
            </a:r>
          </a:p>
          <a:p>
            <a:pPr lvl="1" eaLnBrk="1" hangingPunct="1"/>
            <a:r>
              <a:rPr lang="it-IT" sz="1800" dirty="0" smtClean="0"/>
              <a:t>Nel corrente </a:t>
            </a:r>
            <a:r>
              <a:rPr lang="it-IT" sz="1800" dirty="0" err="1" smtClean="0"/>
              <a:t>a.s.</a:t>
            </a:r>
            <a:r>
              <a:rPr lang="it-IT" sz="1800" dirty="0" smtClean="0"/>
              <a:t> le misure di sicurezza sono state messe in crisi dall'imprevista concentrazione nella Sede Centrale dei due plessi, in seguito al crollo di un solaio dell'edificio della sede </a:t>
            </a:r>
            <a:r>
              <a:rPr lang="it-IT" sz="1800" dirty="0" err="1" smtClean="0"/>
              <a:t>………………………………</a:t>
            </a:r>
            <a:r>
              <a:rPr lang="it-IT" sz="1800" dirty="0" smtClean="0"/>
              <a:t>.</a:t>
            </a:r>
          </a:p>
          <a:p>
            <a:pPr lvl="1" eaLnBrk="1" hangingPunct="1"/>
            <a:r>
              <a:rPr lang="it-IT" sz="1800" dirty="0" smtClean="0"/>
              <a:t>Le porte delle aule non sono a norma; mancano le diverse Certificazioni ancora non rilasciate dagli </a:t>
            </a:r>
            <a:r>
              <a:rPr lang="it-IT" sz="1800" dirty="0" err="1" smtClean="0"/>
              <a:t>EE.LL.</a:t>
            </a:r>
            <a:r>
              <a:rPr lang="it-IT" sz="1800" dirty="0" smtClean="0"/>
              <a:t>, mancano le scale esterne di emergenza.</a:t>
            </a:r>
            <a:endParaRPr lang="it-IT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4521696" cy="706090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Contesti e Risorse</a:t>
            </a:r>
          </a:p>
        </p:txBody>
      </p:sp>
      <p:sp>
        <p:nvSpPr>
          <p:cNvPr id="18435" name="Segnaposto contenuto 4"/>
          <p:cNvSpPr>
            <a:spLocks noGrp="1"/>
          </p:cNvSpPr>
          <p:nvPr>
            <p:ph sz="quarter" idx="1"/>
          </p:nvPr>
        </p:nvSpPr>
        <p:spPr>
          <a:xfrm>
            <a:off x="539552" y="1772816"/>
            <a:ext cx="7772400" cy="3312368"/>
          </a:xfrm>
        </p:spPr>
        <p:txBody>
          <a:bodyPr/>
          <a:lstStyle/>
          <a:p>
            <a:pPr eaLnBrk="1" hangingPunct="1"/>
            <a:r>
              <a:rPr lang="it-IT" sz="2400" b="1" dirty="0" smtClean="0">
                <a:solidFill>
                  <a:srgbClr val="0000FF"/>
                </a:solidFill>
              </a:rPr>
              <a:t>Risorse  Professionali</a:t>
            </a:r>
          </a:p>
          <a:p>
            <a:pPr lvl="1" eaLnBrk="1" hangingPunct="1"/>
            <a:r>
              <a:rPr lang="it-IT" sz="2000" dirty="0" smtClean="0"/>
              <a:t>81% dei docenti ha contratto a tempo indeterminato</a:t>
            </a:r>
          </a:p>
          <a:p>
            <a:pPr lvl="1" eaLnBrk="1" hangingPunct="1"/>
            <a:r>
              <a:rPr lang="it-IT" sz="2000" dirty="0" smtClean="0"/>
              <a:t>55,8% dei docenti si colloca nella fascia di età 45-54</a:t>
            </a:r>
          </a:p>
          <a:p>
            <a:pPr lvl="1" eaLnBrk="1" hangingPunct="1"/>
            <a:r>
              <a:rPr lang="it-IT" sz="2000" dirty="0" smtClean="0"/>
              <a:t>73% dei docenti ha una laurea essendo il resto insegnanti tecnico pratici</a:t>
            </a:r>
          </a:p>
          <a:p>
            <a:pPr lvl="1" eaLnBrk="1" hangingPunct="1"/>
            <a:r>
              <a:rPr lang="it-IT" sz="2000" dirty="0" smtClean="0"/>
              <a:t>1,7% ha una seconda laurea</a:t>
            </a:r>
          </a:p>
          <a:p>
            <a:pPr lvl="1" eaLnBrk="1" hangingPunct="1"/>
            <a:r>
              <a:rPr lang="it-IT" sz="2000" dirty="0" smtClean="0"/>
              <a:t>10% ha una certificazione informatica</a:t>
            </a:r>
          </a:p>
          <a:p>
            <a:pPr lvl="1" eaLnBrk="1" hangingPunct="1"/>
            <a:r>
              <a:rPr lang="it-IT" sz="2000" dirty="0" smtClean="0"/>
              <a:t>29% ha presentato domanda volontaria di trasferimento o per riduzione di cattedre o per fenomeno di </a:t>
            </a:r>
            <a:r>
              <a:rPr lang="it-IT" sz="2000" dirty="0" err="1" smtClean="0"/>
              <a:t>bourn</a:t>
            </a:r>
            <a:r>
              <a:rPr lang="it-IT" sz="2000" dirty="0" smtClean="0"/>
              <a:t> out.</a:t>
            </a:r>
          </a:p>
          <a:p>
            <a:pPr lvl="1" eaLnBrk="1" hangingPunct="1">
              <a:buNone/>
            </a:pPr>
            <a:endParaRPr lang="it-IT" sz="2000" dirty="0" smtClean="0"/>
          </a:p>
        </p:txBody>
      </p:sp>
      <p:pic>
        <p:nvPicPr>
          <p:cNvPr id="5" name="Picture 2" descr="https://encrypted-tbn1.gstatic.com/images?q=tbn:ANd9GcRg3-ko22jYLbCJbMymgMeMQ6i4ooRabN_F6p4h8cyXXtKi7GQHG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7736" y="5429957"/>
            <a:ext cx="2376264" cy="1428043"/>
          </a:xfrm>
          <a:prstGeom prst="rect">
            <a:avLst/>
          </a:prstGeom>
          <a:noFill/>
        </p:spPr>
      </p:pic>
      <p:pic>
        <p:nvPicPr>
          <p:cNvPr id="6" name="Picture 2" descr="https://encrypted-tbn1.gstatic.com/images?q=tbn:ANd9GcRg3-ko22jYLbCJbMymgMeMQ6i4ooRabN_F6p4h8cyXXtKi7GQHG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957"/>
            <a:ext cx="2376264" cy="1428043"/>
          </a:xfrm>
          <a:prstGeom prst="rect">
            <a:avLst/>
          </a:prstGeom>
          <a:noFill/>
        </p:spPr>
      </p:pic>
      <p:pic>
        <p:nvPicPr>
          <p:cNvPr id="7" name="Picture 2" descr="https://encrypted-tbn1.gstatic.com/images?q=tbn:ANd9GcRg3-ko22jYLbCJbMymgMeMQ6i4ooRabN_F6p4h8cyXXtKi7GQHG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1917141" cy="1152128"/>
          </a:xfrm>
          <a:prstGeom prst="rect">
            <a:avLst/>
          </a:prstGeom>
          <a:noFill/>
        </p:spPr>
      </p:pic>
      <p:pic>
        <p:nvPicPr>
          <p:cNvPr id="8" name="Picture 2" descr="https://encrypted-tbn1.gstatic.com/images?q=tbn:ANd9GcRg3-ko22jYLbCJbMymgMeMQ6i4ooRabN_F6p4h8cyXXtKi7GQHG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6859" y="0"/>
            <a:ext cx="1917141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Esiti</a:t>
            </a:r>
          </a:p>
        </p:txBody>
      </p:sp>
      <p:sp>
        <p:nvSpPr>
          <p:cNvPr id="11267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2204864"/>
            <a:ext cx="7772400" cy="2269232"/>
          </a:xfrm>
        </p:spPr>
        <p:txBody>
          <a:bodyPr/>
          <a:lstStyle/>
          <a:p>
            <a:pPr eaLnBrk="1" hangingPunct="1"/>
            <a:r>
              <a:rPr lang="it-IT" sz="3200" dirty="0" smtClean="0"/>
              <a:t>Successo scolastico</a:t>
            </a:r>
          </a:p>
          <a:p>
            <a:pPr eaLnBrk="1" hangingPunct="1"/>
            <a:r>
              <a:rPr lang="it-IT" sz="3200" dirty="0" smtClean="0"/>
              <a:t>Competenze di base</a:t>
            </a:r>
          </a:p>
          <a:p>
            <a:pPr eaLnBrk="1" hangingPunct="1"/>
            <a:r>
              <a:rPr lang="it-IT" sz="3200" dirty="0" smtClean="0"/>
              <a:t>Equità degli esiti</a:t>
            </a:r>
          </a:p>
          <a:p>
            <a:pPr eaLnBrk="1" hangingPunct="1"/>
            <a:r>
              <a:rPr lang="it-IT" sz="3200" dirty="0" smtClean="0"/>
              <a:t>Risultati a distanza</a:t>
            </a:r>
          </a:p>
        </p:txBody>
      </p:sp>
      <p:pic>
        <p:nvPicPr>
          <p:cNvPr id="4" name="Picture 2" descr="http://www.mammedomani.it/images/stories/salute/articoli/Pagella_Scolast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60848"/>
            <a:ext cx="1222416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Esiti</a:t>
            </a:r>
          </a:p>
        </p:txBody>
      </p:sp>
      <p:sp>
        <p:nvSpPr>
          <p:cNvPr id="15363" name="Segnaposto contenuto 4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21288"/>
          </a:xfrm>
        </p:spPr>
        <p:txBody>
          <a:bodyPr/>
          <a:lstStyle/>
          <a:p>
            <a:pPr eaLnBrk="1" hangingPunct="1"/>
            <a:r>
              <a:rPr lang="it-IT" sz="2800" b="1" dirty="0" smtClean="0">
                <a:solidFill>
                  <a:srgbClr val="0000FF"/>
                </a:solidFill>
              </a:rPr>
              <a:t>Successo scolastico (Livello 1)</a:t>
            </a:r>
          </a:p>
          <a:p>
            <a:pPr lvl="1" eaLnBrk="1" hangingPunct="1"/>
            <a:r>
              <a:rPr lang="it-IT" dirty="0" smtClean="0"/>
              <a:t>I valori percentuali degli esiti finali per anno di corso sono superiori a quelli di  Provincia, Regione, Nazione. Nelle classi I si registra l'ammissione alla classe successiva solo del 65,3% perché:</a:t>
            </a:r>
          </a:p>
          <a:p>
            <a:pPr lvl="2" eaLnBrk="1" hangingPunct="1"/>
            <a:r>
              <a:rPr lang="it-IT" dirty="0" smtClean="0"/>
              <a:t>il 70% degli studenti ha conseguito la licenza media con giudizio di sufficienza; </a:t>
            </a:r>
          </a:p>
          <a:p>
            <a:pPr lvl="2" eaLnBrk="1" hangingPunct="1"/>
            <a:r>
              <a:rPr lang="it-IT" dirty="0" smtClean="0"/>
              <a:t>il 79% presenta una preparazione di base in Italiano, Matematica e Lingua straniera lacunosa e frammentaria (vedi prove di ingresso); </a:t>
            </a:r>
          </a:p>
          <a:p>
            <a:pPr lvl="2" eaLnBrk="1" hangingPunct="1"/>
            <a:r>
              <a:rPr lang="it-IT" dirty="0" smtClean="0"/>
              <a:t>Vi è un numero elevato degli alunni per classe e la presenza in ogni classe di almeno un </a:t>
            </a:r>
            <a:r>
              <a:rPr lang="it-IT" dirty="0" err="1" smtClean="0"/>
              <a:t>diversabile</a:t>
            </a:r>
            <a:r>
              <a:rPr lang="it-IT" dirty="0" smtClean="0"/>
              <a:t> e DSA/BES. </a:t>
            </a:r>
          </a:p>
          <a:p>
            <a:pPr lvl="1" eaLnBrk="1" hangingPunct="1"/>
            <a:r>
              <a:rPr lang="it-IT" dirty="0" smtClean="0"/>
              <a:t>Il 99,7% dei candidati agli esami di Stato consegue il diploma; </a:t>
            </a:r>
          </a:p>
          <a:p>
            <a:pPr lvl="2" eaLnBrk="1" hangingPunct="1"/>
            <a:r>
              <a:rPr lang="it-IT" dirty="0" smtClean="0"/>
              <a:t>Il 44,4% con votazione tra 61 -70/100; </a:t>
            </a:r>
          </a:p>
          <a:p>
            <a:pPr lvl="2" eaLnBrk="1" hangingPunct="1"/>
            <a:r>
              <a:rPr lang="it-IT" dirty="0" smtClean="0"/>
              <a:t>Il 18,4% con votazione compresa tra 81 e 100/</a:t>
            </a:r>
            <a:r>
              <a:rPr lang="it-IT" dirty="0" err="1" smtClean="0"/>
              <a:t>100</a:t>
            </a:r>
            <a:r>
              <a:rPr lang="it-IT" dirty="0" smtClean="0"/>
              <a:t>.</a:t>
            </a:r>
          </a:p>
          <a:p>
            <a:pPr lvl="1" eaLnBrk="1" hangingPunct="1"/>
            <a:endParaRPr lang="it-IT" sz="3200" dirty="0" smtClean="0"/>
          </a:p>
          <a:p>
            <a:pPr eaLnBrk="1" hangingPunct="1"/>
            <a:endParaRPr lang="it-IT" sz="3600" dirty="0" smtClean="0"/>
          </a:p>
        </p:txBody>
      </p:sp>
      <p:pic>
        <p:nvPicPr>
          <p:cNvPr id="4" name="Picture 2" descr="http://www.mammedomani.it/images/stories/salute/articoli/Pagella_Scolast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1584" y="116632"/>
            <a:ext cx="1222416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1"/>
          <p:cNvSpPr>
            <a:spLocks noGrp="1"/>
          </p:cNvSpPr>
          <p:nvPr>
            <p:ph type="title"/>
          </p:nvPr>
        </p:nvSpPr>
        <p:spPr>
          <a:xfrm>
            <a:off x="914400" y="188913"/>
            <a:ext cx="7772400" cy="575791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Esiti</a:t>
            </a:r>
          </a:p>
        </p:txBody>
      </p:sp>
      <p:sp>
        <p:nvSpPr>
          <p:cNvPr id="16387" name="Segnaposto contenuto 4"/>
          <p:cNvSpPr>
            <a:spLocks noGrp="1"/>
          </p:cNvSpPr>
          <p:nvPr>
            <p:ph sz="quarter" idx="1"/>
          </p:nvPr>
        </p:nvSpPr>
        <p:spPr>
          <a:xfrm>
            <a:off x="611560" y="620688"/>
            <a:ext cx="8229600" cy="5473700"/>
          </a:xfrm>
        </p:spPr>
        <p:txBody>
          <a:bodyPr/>
          <a:lstStyle/>
          <a:p>
            <a:pPr eaLnBrk="1" hangingPunct="1">
              <a:defRPr/>
            </a:pPr>
            <a:r>
              <a:rPr lang="it-IT" sz="2000" b="1" dirty="0" smtClean="0">
                <a:solidFill>
                  <a:srgbClr val="0000FF"/>
                </a:solidFill>
              </a:rPr>
              <a:t>Competenze di base (Livello 3)</a:t>
            </a:r>
          </a:p>
          <a:p>
            <a:pPr lvl="1" eaLnBrk="1" hangingPunct="1">
              <a:defRPr/>
            </a:pPr>
            <a:r>
              <a:rPr lang="it-IT" sz="1800" dirty="0" smtClean="0"/>
              <a:t>Gli esiti delle prove INVALSI sono superiori alla media </a:t>
            </a:r>
            <a:r>
              <a:rPr lang="it-IT" sz="2000" dirty="0" smtClean="0"/>
              <a:t>provinciale e regionale, lievemente inferiori alla media nazionale:</a:t>
            </a:r>
          </a:p>
          <a:p>
            <a:pPr lvl="2" eaLnBrk="1" hangingPunct="1">
              <a:defRPr/>
            </a:pPr>
            <a:r>
              <a:rPr lang="it-IT" sz="1600" dirty="0" smtClean="0"/>
              <a:t>Matematica: il 49% degli studenti ha conseguito livelli di apprendimento da 3 a 5. </a:t>
            </a:r>
          </a:p>
          <a:p>
            <a:pPr lvl="2" eaLnBrk="1" hangingPunct="1">
              <a:defRPr/>
            </a:pPr>
            <a:r>
              <a:rPr lang="it-IT" sz="1600" dirty="0" smtClean="0"/>
              <a:t>Italiano: il  54% degli studenti ha conseguito livelli di apprendimento da 3 a 5.</a:t>
            </a:r>
          </a:p>
          <a:p>
            <a:pPr eaLnBrk="1" hangingPunct="1">
              <a:defRPr/>
            </a:pPr>
            <a:r>
              <a:rPr lang="it-IT" sz="2000" b="1" dirty="0" smtClean="0">
                <a:solidFill>
                  <a:srgbClr val="0000FF"/>
                </a:solidFill>
              </a:rPr>
              <a:t>Equità degli esiti (Livello 3)</a:t>
            </a:r>
          </a:p>
          <a:p>
            <a:pPr lvl="1" eaLnBrk="1" hangingPunct="1">
              <a:defRPr/>
            </a:pPr>
            <a:r>
              <a:rPr lang="it-IT" sz="1800" dirty="0" smtClean="0"/>
              <a:t>L'indice ESCS (</a:t>
            </a:r>
            <a:r>
              <a:rPr lang="it-IT" sz="1600" i="1" dirty="0" smtClean="0"/>
              <a:t>indice di status </a:t>
            </a:r>
            <a:r>
              <a:rPr lang="it-IT" sz="1600" i="1" dirty="0" err="1" smtClean="0"/>
              <a:t>socio-economico-culturale</a:t>
            </a:r>
            <a:r>
              <a:rPr lang="it-IT" sz="1800" dirty="0" smtClean="0"/>
              <a:t>) per l'Italiano è pari a -2,83 con un'ampia varianza pari a 15,27. </a:t>
            </a:r>
          </a:p>
          <a:p>
            <a:pPr lvl="2" eaLnBrk="1" hangingPunct="1">
              <a:defRPr/>
            </a:pPr>
            <a:r>
              <a:rPr lang="it-IT" sz="1600" dirty="0" smtClean="0"/>
              <a:t>in Italiano una classe si è attestata su un valore di  +17,1 a fronte di un'altra che si è attestata su un valore di -34,4.</a:t>
            </a:r>
          </a:p>
          <a:p>
            <a:pPr lvl="1" eaLnBrk="1" hangingPunct="1">
              <a:defRPr/>
            </a:pPr>
            <a:r>
              <a:rPr lang="it-IT" sz="1800" dirty="0" smtClean="0"/>
              <a:t>L'indice ESCS (</a:t>
            </a:r>
            <a:r>
              <a:rPr lang="it-IT" sz="1600" i="1" dirty="0" smtClean="0"/>
              <a:t>indice di status </a:t>
            </a:r>
            <a:r>
              <a:rPr lang="it-IT" sz="1600" i="1" dirty="0" err="1" smtClean="0"/>
              <a:t>socio-economico-culturale</a:t>
            </a:r>
            <a:r>
              <a:rPr lang="it-IT" sz="1800" dirty="0" smtClean="0"/>
              <a:t>) per la Matematica è pari a -3,84 con un valore di varianza di 6,2. </a:t>
            </a:r>
          </a:p>
          <a:p>
            <a:pPr lvl="2" eaLnBrk="1" hangingPunct="1">
              <a:defRPr/>
            </a:pPr>
            <a:r>
              <a:rPr lang="it-IT" sz="1600" dirty="0" smtClean="0"/>
              <a:t>il valore di varianza indica una maggiore omogeneità tra le classi.</a:t>
            </a:r>
          </a:p>
          <a:p>
            <a:pPr lvl="1" eaLnBrk="1" hangingPunct="1">
              <a:defRPr/>
            </a:pPr>
            <a:r>
              <a:rPr lang="it-IT" sz="1800" dirty="0" smtClean="0"/>
              <a:t>Il 51% degli studenti ha conseguito in Matematica livelli di apprendimento da 1 a 2. </a:t>
            </a:r>
          </a:p>
          <a:p>
            <a:pPr lvl="1" eaLnBrk="1" hangingPunct="1">
              <a:defRPr/>
            </a:pPr>
            <a:r>
              <a:rPr lang="it-IT" sz="1800" dirty="0" smtClean="0"/>
              <a:t>Il 46% degli studenti ha conseguito in Italiano livelli di apprendimento da 1 a 2. </a:t>
            </a:r>
          </a:p>
          <a:p>
            <a:pPr lvl="1" eaLnBrk="1" hangingPunct="1">
              <a:buNone/>
              <a:defRPr/>
            </a:pPr>
            <a:r>
              <a:rPr lang="it-IT" sz="1800" dirty="0" smtClean="0"/>
              <a:t>Tuttavia, la varianza fra le classi è elevata: in Italiano una si è attestata su un valore di  +17,1 a fronte di un'altra che si è attestata su un valore di -34,4. Per la Matematica, il valore di varianza indica una maggiore omogeneità tra le classi.</a:t>
            </a:r>
          </a:p>
          <a:p>
            <a:pPr marL="361950" lvl="1" indent="0" eaLnBrk="1" hangingPunct="1">
              <a:buNone/>
              <a:defRPr/>
            </a:pPr>
            <a:r>
              <a:rPr lang="it-IT" sz="1600" i="1" dirty="0" smtClean="0">
                <a:solidFill>
                  <a:srgbClr val="0000FF"/>
                </a:solidFill>
              </a:rPr>
              <a:t>ESCS: Indice di status </a:t>
            </a:r>
            <a:r>
              <a:rPr lang="it-IT" sz="1600" i="1" dirty="0" err="1" smtClean="0">
                <a:solidFill>
                  <a:srgbClr val="0000FF"/>
                </a:solidFill>
              </a:rPr>
              <a:t>socio-economico-culturale</a:t>
            </a:r>
            <a:r>
              <a:rPr lang="it-IT" sz="1600" i="1" dirty="0" smtClean="0">
                <a:solidFill>
                  <a:srgbClr val="0000FF"/>
                </a:solidFill>
              </a:rPr>
              <a:t>.  Misura il livello del background dello studente, considerando principalmente il titolo di studio dei genitori, la loro condizione occupazionale e la disponibilità di risorse economiche.</a:t>
            </a:r>
            <a:endParaRPr lang="it-IT" sz="1600" dirty="0" smtClean="0"/>
          </a:p>
          <a:p>
            <a:pPr marL="0" lvl="1" indent="0" eaLnBrk="1" hangingPunct="1">
              <a:buFont typeface="Wingdings 2" pitchFamily="18" charset="2"/>
              <a:buNone/>
              <a:defRPr/>
            </a:pPr>
            <a:r>
              <a:rPr lang="it-IT" sz="1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1400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Esiti</a:t>
            </a:r>
          </a:p>
        </p:txBody>
      </p:sp>
      <p:sp>
        <p:nvSpPr>
          <p:cNvPr id="17411" name="Segnaposto contenuto 4"/>
          <p:cNvSpPr>
            <a:spLocks noGrp="1"/>
          </p:cNvSpPr>
          <p:nvPr>
            <p:ph sz="quarter" idx="1"/>
          </p:nvPr>
        </p:nvSpPr>
        <p:spPr>
          <a:xfrm>
            <a:off x="755576" y="1700808"/>
            <a:ext cx="7772400" cy="4032448"/>
          </a:xfrm>
        </p:spPr>
        <p:txBody>
          <a:bodyPr/>
          <a:lstStyle/>
          <a:p>
            <a:pPr eaLnBrk="1" hangingPunct="1"/>
            <a:r>
              <a:rPr lang="it-IT" sz="2400" b="1" dirty="0" smtClean="0">
                <a:solidFill>
                  <a:srgbClr val="0000FF"/>
                </a:solidFill>
              </a:rPr>
              <a:t>Risultati a distanza (Livello 3)</a:t>
            </a:r>
          </a:p>
          <a:p>
            <a:pPr lvl="1" eaLnBrk="1" hangingPunct="1"/>
            <a:r>
              <a:rPr lang="it-IT" sz="2800" dirty="0" smtClean="0"/>
              <a:t>Ha proseguito gli studi il 18,6% dei diplomati a fronte del 12,2% della Nazione; l'11,2% della Regione </a:t>
            </a:r>
            <a:r>
              <a:rPr lang="it-IT" sz="2800" dirty="0" err="1" smtClean="0"/>
              <a:t>…………</a:t>
            </a:r>
            <a:r>
              <a:rPr lang="it-IT" sz="2800" dirty="0" smtClean="0"/>
              <a:t>; l'8,1% della provincia di </a:t>
            </a:r>
            <a:r>
              <a:rPr lang="it-IT" sz="2800" dirty="0" err="1" smtClean="0"/>
              <a:t>……………</a:t>
            </a:r>
            <a:r>
              <a:rPr lang="it-IT" sz="2800" dirty="0" smtClean="0"/>
              <a:t>.</a:t>
            </a:r>
          </a:p>
          <a:p>
            <a:pPr lvl="1" eaLnBrk="1" hangingPunct="1"/>
            <a:r>
              <a:rPr lang="it-IT" sz="2800" dirty="0" smtClean="0"/>
              <a:t>Accettabili i risultati del successo negli studi (crediti accademici).</a:t>
            </a:r>
          </a:p>
          <a:p>
            <a:pPr lvl="1" eaLnBrk="1" hangingPunct="1"/>
            <a:r>
              <a:rPr lang="it-IT" sz="2800" dirty="0" smtClean="0"/>
              <a:t>Il 15,3% dei diplomati ha intrapreso esperienze lavorative oppure è impegnato in attività di stage.</a:t>
            </a:r>
          </a:p>
        </p:txBody>
      </p:sp>
      <p:pic>
        <p:nvPicPr>
          <p:cNvPr id="19458" name="Picture 2" descr="https://encrypted-tbn3.gstatic.com/images?q=tbn:ANd9GcQmH6LtrSrLZzT29P4TrW0CpYL6cGai7IjbztPpI7R8aK50SjY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836712"/>
            <a:ext cx="1918461" cy="1440160"/>
          </a:xfrm>
          <a:prstGeom prst="rect">
            <a:avLst/>
          </a:prstGeom>
          <a:noFill/>
        </p:spPr>
      </p:pic>
      <p:pic>
        <p:nvPicPr>
          <p:cNvPr id="19462" name="Picture 6" descr="https://encrypted-tbn2.gstatic.com/images?q=tbn:ANd9GcTlaSHEkGagSff32A0-9kzB4WEVikn50vzQW4xTMUo4FHhXdRh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1" y="5517232"/>
            <a:ext cx="2178749" cy="134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Processi</a:t>
            </a:r>
          </a:p>
        </p:txBody>
      </p:sp>
      <p:sp>
        <p:nvSpPr>
          <p:cNvPr id="13315" name="Segnaposto contenuto 2"/>
          <p:cNvSpPr>
            <a:spLocks noGrp="1"/>
          </p:cNvSpPr>
          <p:nvPr>
            <p:ph sz="quarter" idx="1"/>
          </p:nvPr>
        </p:nvSpPr>
        <p:spPr>
          <a:xfrm>
            <a:off x="827584" y="1052736"/>
            <a:ext cx="7772400" cy="5040560"/>
          </a:xfrm>
        </p:spPr>
        <p:txBody>
          <a:bodyPr/>
          <a:lstStyle/>
          <a:p>
            <a:pPr eaLnBrk="1" hangingPunct="1"/>
            <a:r>
              <a:rPr lang="it-IT" sz="2400" dirty="0" smtClean="0"/>
              <a:t>Selezione dei saperi, scelte curricolari e offerta formativa </a:t>
            </a:r>
          </a:p>
          <a:p>
            <a:pPr eaLnBrk="1" hangingPunct="1"/>
            <a:r>
              <a:rPr lang="it-IT" sz="2400" dirty="0" smtClean="0"/>
              <a:t>Progettazione della didattica e valutazione degli studenti </a:t>
            </a:r>
          </a:p>
          <a:p>
            <a:pPr eaLnBrk="1" hangingPunct="1"/>
            <a:r>
              <a:rPr lang="it-IT" sz="2400" dirty="0" smtClean="0"/>
              <a:t> Ambiente di apprendimento</a:t>
            </a:r>
          </a:p>
          <a:p>
            <a:pPr eaLnBrk="1" hangingPunct="1"/>
            <a:r>
              <a:rPr lang="it-IT" sz="2400" dirty="0" smtClean="0"/>
              <a:t>Sviluppo della relazione educativa e tra pari 	</a:t>
            </a:r>
          </a:p>
          <a:p>
            <a:pPr eaLnBrk="1" hangingPunct="1"/>
            <a:r>
              <a:rPr lang="it-IT" sz="2400" dirty="0" smtClean="0"/>
              <a:t>Inclusione, integrazione, differenziazione 	</a:t>
            </a:r>
          </a:p>
          <a:p>
            <a:pPr eaLnBrk="1" hangingPunct="1"/>
            <a:r>
              <a:rPr lang="it-IT" sz="2400" dirty="0" smtClean="0"/>
              <a:t>Continuità e orientamento 	</a:t>
            </a:r>
          </a:p>
          <a:p>
            <a:pPr eaLnBrk="1" hangingPunct="1"/>
            <a:r>
              <a:rPr lang="it-IT" sz="2400" dirty="0" smtClean="0"/>
              <a:t>Identità strategica e capacità di direzione della scuola (leadership) </a:t>
            </a:r>
          </a:p>
          <a:p>
            <a:pPr eaLnBrk="1" hangingPunct="1"/>
            <a:r>
              <a:rPr lang="it-IT" sz="2400" dirty="0" smtClean="0"/>
              <a:t>Gestione strategica delle risorse 	</a:t>
            </a:r>
          </a:p>
          <a:p>
            <a:pPr eaLnBrk="1" hangingPunct="1"/>
            <a:r>
              <a:rPr lang="it-IT" sz="2400" dirty="0" smtClean="0"/>
              <a:t>Sviluppo professionale delle risorse 	</a:t>
            </a:r>
          </a:p>
          <a:p>
            <a:pPr eaLnBrk="1" hangingPunct="1"/>
            <a:r>
              <a:rPr lang="it-IT" sz="2400" dirty="0" smtClean="0"/>
              <a:t>Capacità di governo del territorio e rapporti con le famiglie </a:t>
            </a:r>
          </a:p>
          <a:p>
            <a:pPr eaLnBrk="1" hangingPunct="1"/>
            <a:r>
              <a:rPr lang="it-IT" sz="2400" dirty="0" smtClean="0"/>
              <a:t>Attività di autovalutazione 	</a:t>
            </a:r>
          </a:p>
          <a:p>
            <a:pPr eaLnBrk="1" hangingPunct="1"/>
            <a:endParaRPr lang="it-IT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Processi</a:t>
            </a:r>
          </a:p>
        </p:txBody>
      </p:sp>
      <p:sp>
        <p:nvSpPr>
          <p:cNvPr id="20483" name="Segnaposto contenuto 4"/>
          <p:cNvSpPr>
            <a:spLocks noGrp="1"/>
          </p:cNvSpPr>
          <p:nvPr>
            <p:ph sz="quarter" idx="1"/>
          </p:nvPr>
        </p:nvSpPr>
        <p:spPr>
          <a:xfrm>
            <a:off x="755576" y="980728"/>
            <a:ext cx="7978775" cy="5221288"/>
          </a:xfrm>
        </p:spPr>
        <p:txBody>
          <a:bodyPr/>
          <a:lstStyle/>
          <a:p>
            <a:pPr eaLnBrk="1" hangingPunct="1"/>
            <a:r>
              <a:rPr lang="it-IT" sz="2400" b="1" dirty="0" smtClean="0">
                <a:solidFill>
                  <a:srgbClr val="0000FF"/>
                </a:solidFill>
              </a:rPr>
              <a:t>Selezione dei saperi, scelte curricolari e offerta formativa (Livello 1)</a:t>
            </a:r>
          </a:p>
          <a:p>
            <a:pPr lvl="1" eaLnBrk="1" hangingPunct="1"/>
            <a:r>
              <a:rPr lang="it-IT" sz="2000" dirty="0" smtClean="0"/>
              <a:t>Inadeguata la coerenza del curricolo e della progettazione didattica per competenze in riferimento a:</a:t>
            </a:r>
          </a:p>
          <a:p>
            <a:pPr lvl="2" eaLnBrk="1" hangingPunct="1"/>
            <a:r>
              <a:rPr lang="it-IT" sz="1800" dirty="0" smtClean="0"/>
              <a:t>mandato normativo; </a:t>
            </a:r>
          </a:p>
          <a:p>
            <a:pPr lvl="2" eaLnBrk="1" hangingPunct="1"/>
            <a:r>
              <a:rPr lang="it-IT" sz="1800" dirty="0" smtClean="0"/>
              <a:t>bisogni formativi degli studenti; </a:t>
            </a:r>
          </a:p>
          <a:p>
            <a:pPr lvl="2" eaLnBrk="1" hangingPunct="1"/>
            <a:r>
              <a:rPr lang="it-IT" sz="1800" dirty="0" smtClean="0"/>
              <a:t>successo scolastico degli stessi;</a:t>
            </a:r>
          </a:p>
          <a:p>
            <a:pPr lvl="2" eaLnBrk="1" hangingPunct="1"/>
            <a:r>
              <a:rPr lang="it-IT" sz="1800" dirty="0" smtClean="0"/>
              <a:t> riduzione della Dispersione Scolastica; </a:t>
            </a:r>
          </a:p>
          <a:p>
            <a:pPr lvl="2" eaLnBrk="1" hangingPunct="1"/>
            <a:r>
              <a:rPr lang="it-IT" sz="1800" dirty="0" smtClean="0"/>
              <a:t>fabbisogni del tessuto produttivo del territorio; </a:t>
            </a:r>
          </a:p>
          <a:p>
            <a:pPr lvl="2" eaLnBrk="1" hangingPunct="1"/>
            <a:r>
              <a:rPr lang="it-IT" sz="1800" dirty="0" smtClean="0"/>
              <a:t>nuove discipline di studio.</a:t>
            </a:r>
          </a:p>
          <a:p>
            <a:pPr lvl="1" eaLnBrk="1" hangingPunct="1"/>
            <a:r>
              <a:rPr lang="it-IT" sz="2000" dirty="0" smtClean="0"/>
              <a:t>Lento il processo di adeguamento alla riforma a causa dell'avvicendamento dei DS e delle reggenze e della scarsa disponibilità dei docenti alla formazione, alla ricerca e allo studio, considerata l'età media degli stessi (54 anni).</a:t>
            </a:r>
          </a:p>
          <a:p>
            <a:pPr lvl="1" eaLnBrk="1" hangingPunct="1"/>
            <a:r>
              <a:rPr lang="it-IT" sz="2000" dirty="0" err="1" smtClean="0"/>
              <a:t>N°</a:t>
            </a:r>
            <a:r>
              <a:rPr lang="it-IT" sz="2000" dirty="0" smtClean="0"/>
              <a:t> 1 progetto di potenziamento dell'Offerta Formativa che coinvolge gli alunni di tutti gli indirizzi.</a:t>
            </a:r>
          </a:p>
          <a:p>
            <a:pPr lvl="1" eaLnBrk="1" hangingPunct="1"/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Processi</a:t>
            </a:r>
          </a:p>
        </p:txBody>
      </p:sp>
      <p:sp>
        <p:nvSpPr>
          <p:cNvPr id="21507" name="Segnaposto contenuto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it-IT" sz="2800" b="1" dirty="0" smtClean="0">
                <a:solidFill>
                  <a:srgbClr val="0000FF"/>
                </a:solidFill>
              </a:rPr>
              <a:t>Progettazione della didattica e valutazione </a:t>
            </a:r>
          </a:p>
          <a:p>
            <a:pPr eaLnBrk="1" hangingPunct="1">
              <a:buNone/>
            </a:pPr>
            <a:r>
              <a:rPr lang="it-IT" sz="2800" b="1" dirty="0" smtClean="0">
                <a:solidFill>
                  <a:srgbClr val="0000FF"/>
                </a:solidFill>
              </a:rPr>
              <a:t>  degli studenti  (Livello 1)</a:t>
            </a:r>
          </a:p>
          <a:p>
            <a:pPr lvl="1" eaLnBrk="1" hangingPunct="1"/>
            <a:r>
              <a:rPr lang="it-IT" dirty="0" smtClean="0"/>
              <a:t>E' in atto il passaggio dalla Progettazione per unità didattiche alla Progettazione per competenze sia a livello di Consiglio di classe sia a livello disciplinare.</a:t>
            </a:r>
          </a:p>
          <a:p>
            <a:pPr lvl="1" eaLnBrk="1" hangingPunct="1"/>
            <a:r>
              <a:rPr lang="it-IT" dirty="0" smtClean="0"/>
              <a:t>La progettazione per competenze è in progress in quanto i docenti trovano difficoltà a declinare i </a:t>
            </a:r>
            <a:r>
              <a:rPr lang="it-IT" dirty="0" err="1" smtClean="0"/>
              <a:t>curricula</a:t>
            </a:r>
            <a:r>
              <a:rPr lang="it-IT" dirty="0" smtClean="0"/>
              <a:t> disciplinari secondo le Linee Guida ministeriali.</a:t>
            </a:r>
          </a:p>
          <a:p>
            <a:pPr lvl="1" eaLnBrk="1" hangingPunct="1"/>
            <a:r>
              <a:rPr lang="it-IT" dirty="0" smtClean="0"/>
              <a:t>Si stanno adottando nuove griglie di valutazione più coerenti agli standard europei.</a:t>
            </a:r>
          </a:p>
          <a:p>
            <a:pPr lvl="1" eaLnBrk="1" hangingPunct="1"/>
            <a:r>
              <a:rPr lang="it-IT" dirty="0" smtClean="0"/>
              <a:t> Non si somministrano  prove strutturate per classi parallele</a:t>
            </a:r>
          </a:p>
          <a:p>
            <a:pPr lvl="1" eaLnBrk="1" hangingPunct="1"/>
            <a:endParaRPr lang="it-IT" sz="2800" dirty="0" smtClean="0"/>
          </a:p>
        </p:txBody>
      </p:sp>
      <p:sp>
        <p:nvSpPr>
          <p:cNvPr id="16386" name="AutoShape 2" descr="data:image/jpeg;base64,/9j/4AAQSkZJRgABAQAAAQABAAD/2wCEAAkGBxQTEhQUEhQUFRUUFRYUFRQVFRQVFRcXFhQXFhcVFBQYHCggGBolHRQUITEhJSkrLy4uFx8zODMsNygtLiwBCgoKDg0OGhAQGywkHyQsLCwsLC0sLCwyLSwsLC0sLDIsLCwsLCwwLCwsLywvLiwvLywsLCwsLCwsLCwsLCwsLP/AABEIAMIBAwMBEQACEQEDEQH/xAAcAAEAAgMBAQEAAAAAAAAAAAAAAQQCAwUGBwj/xABAEAACAQMCBAQEAgYIBgMAAAABAgMABBESIQUGMUETUWFxIjKBkUJSBxQjM3KhFWKCkrHB0fAWJEOiwuFj8fL/xAAaAQEAAwEBAQAAAAAAAAAAAAAAAQIDBAUG/8QAOxEAAgECBAIHBwMDBAIDAAAAAAECAxEEEiExQVEFE2FxgZGhFCIyscHR8FLh8QYzQhUjYnI0whYksv/aAAwDAQACEQMRAD8A+zYrjsblbiN/FAhknkSJB1eRgq79Bk9/SpSvsRcp8O5ltJiohuYHLEhQsi5YjqFGct17VOVoi6Z1SagkUBJFNwRioJGKAnVUkWIoSSKXIIIpYkVAAoQCakCgJNNwRioJGKAgyAVlPEU6fxSQUbmoz+VcM+k4L4Ff0Lqm+JgZj7Vx1OkK09nbuLKCMVkIrKji6lOWa9+dyXFMso2ele9RrwrRvH+DJqxkK2KgmpAFATTcEYqCRigJzipIIoSM0uQV+I3yQxSTSHCRI0jnyVRk4Hfp0pqxsfm/hnF0vrqW84istwFfMFt4mIV1EnQxIJCKNHwqBqPU9czWrxopKx6nRfQ8+kLyzZYrTa/l/J1ON8O4LPG8jLNw+QAnEX7eFm7ARnBB8gCo3pRxSqO1tTTpLoGrg4dZmTj5Py+z8DXyVxnj0dubi1WS6tkYpolHi/KB8iavF0jP4DjOfKt3GLPCu0e34D+mm2dvDvYpLWQbMcGSMHyOBrU+mk+9Zuk+BdTPo/DeJRToHgljlQ/ijZXHsSOh9Kz1WhbcsmoZJINSgNWaXuQMU1AqAKm9wQDUEklsVN7EWGKAGqyaWr0BrMwHf7Vyzx9GGzv3FlBs1tPXDU6Uk/gjbv1LqmYFye9cVTE1Z/FJl1FIxrAkUAoBQEqcVenUlTlmi7MNXLEc2a9/C42NVWekvzYxlCxsxXYUFQBROwIajJRINEBqzU3uQMUYIqAee/SFwR7zh1xBGSHZNSAfiZGDiM+jacfUVpF2ZEtj85cqyfA6dCrZPnuMf+NcmPi8ykfaf0pWi6M6XFO/g1b6GjjhD3MUbEhMoGI6jU+CR64xWmFvCjKa319Eed/U9XPi4U76JLzb+1j79w2AW6JHD8CxqFUKSMAevevhPa63WOqpNSfFGfVQy5baGXFrS3uxpvbeKfbAcjRKAfyyrhh2r18N/UFeGlVKS8n9vQ46uApvWLseOuf0XiN/F4VfS20nURzMVHXOkTx/h7YIOe5r3sP0vhK+maz5S09dvU4amEqw4X7javPXGOG7cTs/HiG36wmF2zjPixgxnboCFJ716PVp6o58zPZ8t/pL4feYVJhFIcfsp8Rtk9gxOlj6Ak1m4NFlJM9fVNiwBpcA0uAKkEM4FY1K9On8bSJSbNbTjyriqdJ018Kb9C6ps1mc+1cVTpGtLbTuLKCNZNcUpym7ydy9hVQKAUAoBQCgFAKAVKbWqBvim7GvZwnSF/dqb8/uZShyN+a9S5mQRQE5qQRQA1AANLgnNRcAGpTB8Y5+/RNNJcS3Vkw/aMZDGDpYM27Fc4G5yevfpR1JLRq6O7Dxw8kvflTmuO8X5e8vVHyrjnB7yN/28UgaNck6TkKPxNtkD1NWpVKK91aX4PQt0hRxcrVqrU1spxaafe19UmfXuBc/WdxgGTwpD+CXC7+j/Kfvn0r4zFdDYmhdqOZc1r6bm9LGU56Xs+09Df2cc8bRyqHjcbjffcEEEbg5AII8hXnUq06M1ODs0dEoxmrPY8VLypbCbwY7m7tZfmjQTHTIv5os7tjG4zkY6YwT7i6RrOl1sqcJx4u2q7/o7WffocTw8M2VSafeWbUcasP3My30PeOTaTHf5j/5N7V1YfpPCT2bpPs1j5bei7zKphqq3tJepzbi/wCDXraL+0k4dcnq8Y8IZPcgjSd+pZR7168cRWiszSnHnB/+t/k33HI6cG7Xyvk/udS25W4tYb8LvVu4RuLaQhWx5CKQ6endWUnHStKGLw+J/tyTfLj5blZ0qlP4kdHhv6YPCcQ8VtJbWXuyq2g+beG3xBfYvW0qdloUUj33CeYre6XXbSxyjvpYEj+JOqn0IFeNicdVpu2S3f8AlvU2jFPiXGkJ715tTF1qm8voaKKRjXOWFAKAUAoBQCgFAKAUAoBQCgFAbY5cbHpXo4THOn7k9V8v2KShfYsA+Ve3GSkrrVGJNWBjQE1IBowM1FwSanYEUuDVcWyuMOM+XmPY1jXw9OvDJUV0Xp1JU3eLseJ5m/RhaXOW0BXP41wj58yQMMf4ga4lhsVh/wDx6l1+mWvqbOpSqf3I27UeEuOTOKcOObKcyRj/AKMmAOvRQ2UPfcFTXPWr4ar7uOouD/UtvNfuXhCpHWhK65fsUrzm2KYCDi9pJCwOVkUMNJ/On4lG3YsDVaXR1Sk3VwFVSXLTXsfDzsTLERn7teNu02wXN7AviWFwvEbYdY3OudB1wQDrzj/81SVPCVnkxNPqZ81on9PzclSqwV6csy9fz8sV+Y+Y7a6hC31ldwuvyyKgJjJ8mbSSv9Uj/WtMHga+HqXw1WEk903v5X17StavTqRtUg0/zuLn6JeMTOZbct4kMABjlOQygthUx5EAkDPw6cbjGMen8NTp5Ky92cnql6vvT48dy+AqSleD1SPpVxKJU8OdI54/yTIJB7jO4PrXnYbprFUdL5l26+u501MHSnwt3HzzmSHgdhMreDdpOfjCW05Aj/rai4ZM74AP8q+pwmLlj6Lajl77NP8AO48qvRVGVr3PY8Q5huY+Ei8tYQxUa9E8pmdYvzuyH5wMEqTkDOTkEV56wS69RqPR7NWtfkXnngrSTT5O6Z1OROZV4hZxz7B/kmUdFkX5sDJwDkMN+jCuTF4d0Krhw4dwhLMrnoa5S4oBQCgFAKAUAoBQCgFAKAUAoDOOTFdOGxU6L025FZRTLKsDuK+hpV4VY5omLTRNa7kEipAzUAxqASTS5IzUXS1IsYNKP/quepjaMd35allBmtp/IfeuGp0n+iPmXVPma3cnr08q4auLq1FaT05F1FLY5XE+AwTqVkjVlP4WUMv90/5Vxxg4SzU24vs0NlWdrS1XafPeMfolVW8Sylkt3HTQzFfpuHX6E+1ehT6VrxjkrxVSPr5behTqaUneDcWcr+l+LWG1zCLuIdZI/nA9SoyMf1l+tR7L0di/7Uurlyf2f0fgadZiKXxLMuZ2+Ac72VxsriJzgaJQEJ8sN8rffO/SvPxfROLo7rMlxWvpudFLF0p7aPtO7xa9EMEsp/6cbv76VJA+u1cGHpdbWjT5tI6Kk8sHLkfBODs1xcPNMS7fOzN3Ynbb74HbAr7/ABGWjRUKei2XcU/p3DLE4t1Kiuoq/jfT6+R6mHmt+HnXGAxcFWifeORe4kXuN65cJCUpabcT3/6lrYeGHUKivJ/D2Pn3dnH1W3k28uuExrfaFms7n4Z44mOqBg/wawR8DYO2diGwSDiunFYaGLho9Vs/ofDzpVcNJKpFq6T15P8APofa+XuYLe9iEttIHXoR0dD+V1O6n/HqMivmq1CdGWWasaRkpbHUrEsKAUAoBQCgFAKAUAoBQCgFAKAlWx0rSlVlSlmiyGkyzFLmvoMLjIVlbZ8jGUbGwCuoqQKgE4qQV5XIPlXkYzFV6csqSS4Pf88jSMUzUzE9a8ydWc/ibZokkRWZIoBQCgFAa5oFb5gD69/vVZQjLdF4zlHZnk+Yv0eWl1ktGA5/GvwSe+tfm/tA1rQxOJw/9qenJ6r9vAtJ06nxx8UeB45+j6/gheK1uXkgcYMEhAOAQdKMcr27afKu+l0nhnUjPE0ssl/ktV9/mUdCeVqlO65fn7HheFWdzFqVIQWJ3JIPTbGAfevYrVKFSzlLy/g9royj0ngoS6ukvetdya8P8kXLnlW/nIdomwAOkchAGfRTVIYvD0lljcpjMDi8bVU69WkntbN9NS7ZX/ELRmwI3DArJFImUkQ9VkjbSGHX/KppVcOnmi2vzxOnG4TpTEUsk8lVcGrXXavhNPJPCr+S/BsVNqc5dl1mGNCdw2strXyVixOPTNXxdfD9U+ss1y4nzNXB4jDySqRce9fiP0aLlVKI7p4jDYbKXIxqKqSe56ZNfLWvdpaG8ac3FySdlu+RYqpQ5/GOMw2yhpn06jhRglj54Uf41eEJT2OrC4OtipONKN7b9hYsL1Jo1kiYMjDII/mCOx9KiUXF2ZlWozozdOorNFiqmQoBQCgFAKAUAoBQCgFAAalNxd1uDfHLnY17eFxyn7lTR8+f7mUoW2Nwr0jMVFyTErkb1nVoxqwyyCbTK0iEHevna9CVGWWXg+ZvGVzGsCRQCgFAKAUAoARQGKIB0AHsMVJL13Mqgixi6A9QD7jNTclNrYwt7VEzoRUycnSoXJ8zjrRtvctOpOdszbtzdziczcqRXZDlmSVRhZASRgEkAqfUnpg1rTrOGnA9DAdKVcInFJOL3T+/8o4kR4ta/DpW6jHRs6mx5ZyHz75rV9TPsPRkuicX713Tl5fdeVieFcvT3c5ueILgAYSDtjtkZ2UZO3Unr6pVYwjlh5kYnpCjhKHs+CevGX5x9EtuyOSHNtd3Fi5OMmSPPfGP5lCp/smlb34KaJ6XSxOFpYyK12f52O68T3dch82KAUAoBQCgFAKAUAoBQCgFAWYCcb/Svf6PlVlTvPbhz/gxna+hsK136FCakGLqD1rGtRjVhlkSm0VHXFfOV6EqMssv5N07kViSKAUAoBQCgNck6qVDMoLnCgkAsQMkKD1OPKpSbLKLabS0W/YbKgqKAUAoBQCgNH65H4nha18TTr0ZGrTnGoDuKtldr8C7hJRU7aPS/cazw2IzeOUUy6Qoc7kAZ6eR+IjI3pnlbLfQv7RV6rqczy3vYt1UxNMF2jlgjqxQ6XAIJVvJh2NS4tblpQlG2ZWurruF5dpEheVlRBjLMcAZOBk9tzSMXJ2RMISm7RV39tWYxX0bO0aupdQCyAjUAwyCR5EVLi0riUJRipNaPbtsWKqUFAKAUAoBQCgFAbIo813YLCOtLM/hXr+cSk5WLIFfQKNtEYilgBRICpsDFkztWNahGtHLL+CU7alZ0wcGvnK9CVGWWX8m6aZjWJIoBQCgFAeQ57b9tYL3M7H+6F/1rel8E/A9HCL/AOtXf/X/APX7HS5u461rGnhIHllcRxg/Lk/ibHYZH+xVaUFK7k9EY4ShCpmnUbyxV3bd3dkl9+CNXLHG5pZJobhEV4dOWjJ0nVvjB3223/lSpGKSceJOLo06eSVO9pRvrrbVrey5cjkcx8yXS3TW8RigAAKSTA/tCRn4WI0gZ2/z8tqdKGVSd39Dtw+EodQqsouejzWa93w3fPgix/T17LcNDbxw/sFXxjIWw0hGSqEHYf8ArrmqKFNRTle79Ec3U0KVOLq3bkr6O1lstGtW7Xeq0Mv+J5s3wKIptkDINzvjcMQfiGfao6uPu9peGDpurQhd++k34uS08igOdbmTUYYYisEKyz6iwySuoiMg7AYPXPSr9TBWu3q3bwL0cDRahCpJ55q6tayvdK/O7XC1kUr7mNFvFvNJK/qIcL3yzgBSfdhvVlSbiof8rejL0MO62Hp0r2vKbvySUW/Q7PAuZrpriOG5ijXxo/FXRqBUasYbJIJ9vuaynCGXNBvexz18PR6hVqV17zjZtPgnwSs9dte8v8x8anSeK2tUjaWRTITJq0qgOnt3J/33EQhHK5S7tOZnQo0+qdardq9kk0tbXd3Z/LVs8dZcfktDeOVTx5bt0OSfCQgAuSRuVB/32rodJTa5KK792erVwkcROOVNxjCFkrXd0ra7Lm3qWOL8wyXXDbnxYwMGMLIgZUf4wdlbf69/pUU4RhWST7+wwp0aVLEf7busk29b2eWWiaST4a+HAxbi4tbu7m06ilvbhV82aMAD2/0qsKeeFOPO/wBC3s/tFKhT/wC7dtXZSe3bpodrlDmye5m8OSNGXSSZYg4RWGPgy3zd9x0x6iqVqUYLt5Pe3PsOTHYWlRSy6S4xbUrbW1SWvZqe0rnPNFAKAUAoBQGUaZrpwuGlXlbhxZWUrFtFr6WEFCKjHZGDZJFSwY1WwMjVnuCKgEmpYMHXO1c+IoRrRyy8OwlOzKrrjrXztajKlLLI3TTIrIkUAoBQHA5q5fe5MLxSiOSBmZCV1D4wAdvPatadRRTTV0zswuKVGMoSgpKVt21tfl3lBuUZpATPeSPIGDxtgFY3HdVPY9x6CrdcltFWNPb7N5acUmrNWdmr311ve/G5c5f5ekt5pJZJ/FaUDXlQPiB2Ix6YGPSq1KikkrWsY4jFdcorKllVlbl43/NzRx7lWS4LL+sv4LtqaJgGIyckRud1XyHarQrZdUtTajjlSScaccyVsyvfa217X7bGV3ys4Zmtrl4PEVVlwAdWkAakY7o2BURqpJJq9iscb7qU4RlbZu+i5WvZ24XTNPE+T3kZ2juWQzIqT5UHxNIwD6dsjvUwrWSuti9DpF0sl4ReXZu90rt8+3kaJ+RTo0xztHrRY5wo2kCdCD+E7CpjXtwvbYiHSEoxSypuOkZcUvlpfS6di3PyTCzbk6PA8AoANgDlWU+YIGxz0qsa0o277lKWOqU8uVL3W2vG10+yyMLDlSVJ4pnuTIYhoUFAB4e/w7dDk5z3xUyqpxypW/PsKuMz0uqUIxV76X3tbi3+I6vHOCeMySRyGGaPISQAN8J6qynqKpCeVWaujOjiXTi4OKlF62d9+as0ziw8iL4brJMzu0gmEhUFlkwASQdmBxnf/KtHXd724W8NfudEukZynmcY2aScbaNLbyto0zJ+TXkjkSa6kfWFAAAVBpORiMbD1P8A7zCrZWsqSSKe3NO8YRWjWl/8lZ6t3b72+4sT8mRSSTNIxZZ4o42XYaTEuAyH7bHy9aiNaUctv8b+tvsRDH1IZLJe7dc7pttp8737BwnliWKVHa6dkjyFjVRGpB2w6r823n/pUSqJqySRSriVUjlUIx7r/Ntvw2PT1kcooBQCgFAZImTgVtQoyrTyx/giTsi1GmK+loUo04KMTBu5NXIAoBg01F0MVBIoAKEAnNSDF1yN6wxFCFaOWXg+RZNoqsuK+dq0pUpZZGydyKyJFAKAUBzuM8bhtVVp306zpUAFmY+gH+9xV4U5T2N6OHnVvltZbttJLlq+ZXn5ptEiSVpl0OSFIDEkjYjSBkY75FWVGbdrGlPA15zlCMdY76q3ne2vDXUi85qtYljZ5RolDlHALL8GMg43B36UjRnK6S2FPA16jkox1i7O+lt+fDR3IsebLSaQRxzAuw2BV1ztnGSAM47UlRnFXa0LV+j8RQjmqRsl2r5J7O2jMbDnCzmZUSYam6Kysu+cAZIxk++9JUJx1aJr9G4mjFynHRb6p+m9u0zl5qtFlMJmAdTpbZtIbyL4wD9adTO2axT2Gtkz24XtdXtzy3vbwOZc87xpeeCf3WnDPpkDrKGI06cfEuMHIH1NX6h5M35Y6H0bL2ZVrq93/lHaya4776b9h0pObLNZDEZl1AgHZtIJ7F8YH3qioztexz+w18me3C9rq9udr3t4GF5zfaRSGOSQq6tpI0sR0B1ZAxp361MaE5K6ReHR2InBTS0autVrvoub0ehnf82WsLlJJCDgHZJCCGGQVYDBG9RGjOSukKHR9euk6aTv/wAo38r3MZ+b7NBGWmH7RdagK5Ok/iIAyPrRUZu9ltoVp4GtU+FLe2rSu+y718C4vGojJEgJbxkLxyKMxsAcY1Dodx96q4NJt9xg6UlFt20dmuPly+p0aoZCgFAKAUBKjPSr06cqklGO4bsWo0xX0eHw8aMMq34swbuZYrcgnOKkixFCRmlyAaXuCAagknVU3IsMUAqAYOmawxGHjWjlfg+RZOxWZcbGvnatKVKWWW5sncisyRQCgPJ80WjLdQXRjeaKNGQxxgMysTnWF75GVNbwtKDhe2t/zx1PQw86c6DouSi817u9npbgnqtbd5y71ZGmhvjZvoVGRoAFLBtRIkwOoYHB22zvVvdcXDNx356ff5G0HRdCWH6xL3sylZ6q1tld3XBdvMocM5emLWZmi+DxZndQMqhc5UEdui+mR6VadVNTyvey+V/zkXr4yEoVcr1k4+Kin4X2duZjZcLkSCLETa4L06joIYIzMCx76em/lik5Jynrul6JF8Riac6la0tJqLXfdX+vkUeDQvNBHDFAT/zIkabA0hVZsgHrnfH0Hbpeq1GUpN62tbw/GdONnSo160nO7lHLls+NtW9tEuHYb24BLDIyywTznxC8aoQIGJPzO/5vfyxioc4yV7paWfP+O7zMq2MpVU3GaimtUovM9ErN7NafqSto0erubFzf2svhEL4BRu6qQ+QpPnjz8vSufMurt2/Rnm9dH2N0r657+FkvmeUuOXpIZZFlgnnzIXjVCBC5J2aRvzeh9sV0uopJNNLSze7/ADu17T0auLpVY3jNRTSzLK8z0StfZrT9SVtGjpycBkk/X2aFld418IfNsAp0qe/Qj6DuKyjNXhyRnTxlONTD3lpFWe+jd7/NeSKvG55pVt4GtpvBjVWkwhJkOPlB/KOhHff0q1NKMW09eHZ+/IrhVQhTlLrUpy02lou9Ld+i2MeMcFYzGfw7k28yJ8EQAkBVdJjm3+EZ8tvXaphNKCirXV9/mv3NKOLh1MYqajON1dpvRu942Ttvron2nquXxchbcCBIoQCrxM2p0IPwMrYA6dR/j1rCWTXVt33+fqeXWdL3rNt30fZ668f3PT1kcwoBQCgAFSk27IFqJMe9fQ4PDdRG7+J7/YwlK5ka7GQiQaIDVS9yBigIzUAkVawBqACKkDVUXBOaXBGKAxkTIrDE4aNaNnvwfItF2KrDFfOVaUqcnGW5snc5drxpHuZrYBg8IRi22k611DG+ciolC0VLnf0OidCUKcKj2lf0bX0NnHeKLawSTspZY9JKrjJywXbP8VKcM8lFDDUHXqKnF2vf0Tf0K9nzAklx4AVgfDWUMcYIYZwfI0cPdUhPDyhSjUf+V15W+516oYFC84tHHNFC2rVMG0EDK/D2J6jrVlFuLlyNlQlKk6q2TS8039DZxLiKQBWcPhnVMqpbBboWx0Xtn1FIxvfs1KQp572aVlfV2v3c32GngnCI7ZCsWdLMXAO+NRJwD5b0nJyd3+cC1avKtPPN3Z0aqZCgFAKAUBT4dxFJtWkMCjFGV1KkEeh6j1q0o5XYvUhkdm0+7Vfn1K9rxxHuprYBg8IRi22kh1yMb5z71aUGoqXO/oaVKEoU4VHtK/za+h1KzMBQFKTiSLMsJDhnXUraG0HBwV19NXTb1FWyvLmL5Hkz3W9rX177cu0u1UoWYY8bnrXu4HCdWs89/l+5jOV9DYRXolCc1IIoAagAGlwTmouADUpgg0AzUgYoBmouBmoBNWB47n2aUvaQLI0KTyMJJVOlhpAKoG7ZJ/lXDjI5suivzfaer0fFKnVqpXlG1la9k73dndcEttLnhryV7ee6SCdmLyQQG4LanCkNqOsdxjH0rzpxs1nWylpzenzPYyurGE5w1jTzKNrK+Zq7XKzu1t4GfGZZI4uIW5neVEjtyuttZ1MyFiD77Y/lUU9Z05W5/Qmgrzo1XFJuM+CV7KXBJLaxv4peyQzXEkXzpaQhTgnTqwC23kCayoxUo00zKhRjVjQhPa9R97Wy052LnJc1ws6GWcrHIpCxzTB5JW66lX8O2em/n0qa1mtF3tLRLlzfyObHOE6fuxvZ6yyqK14WS279TscxOP6Sshn5VdjnyJx1rKK/2n3oxpp+xStxmvSL+5nzbxba2/V5hvdIrmNwdsHKPg4IOehpCLSldcBh6DUKvWR1ypq65ySurnjbiS4H61crPKoguSqIHbSNUmWJHluBj0Oc526vdbULcNX8vzuPSqSg26Kiv7V3oruSgmnffTS1u25MnEbyeeZ1mePRIRrMmiGJV/8Aj/Ef5H3qFkjGOl7ra2r8dkvUmdKlRiqUY5s0VZKO7a3crX32UdFbVo38T4jdXFzIIpWxGE0MkvhwqukHxGI+bPXbz8sYiKjCCzLv0u/28StKNGjRpvLmzK9sqbk23o5NOyWitHXd8T3L8RdbBpldZXWEtrXBUsB82Btt1I9K5oxvOz0PIw9CM8TGlPROVmeHS/nja203ckslykjyoX1Ko8MsoVfw7hsdxgV0NJqTypWat5pHqRjGpScqtNRSnFL3UrbuS2Tei43LVtxSTwOHYmfUZn1/GSxAAwG3yV6jeqyXx6flzOrh0vam42s1bTb3+H5sVoOKXEsVtGZ5ESa4mV5Qx1AKToTxD0B9f8qs0ouTSu1a3jY2r0YUqtacIpuOWysnZWd3bbgltpe5QvJ3t7i6SCdmLyW8BnLanCtr1HWO43H9mr6SUXJbKTt5Gji6kYznDWNPMo2sr5mrtcrPM1ser5QlkS9uLczvLHGkTLrbWdTLliG98DauetrGLtq7/Q87Hq9GlUcbNp30Sv7z4JJbW4HP5guppbm8BuHhS0jDRoj6NTFc5bzOcf3vvpBKMY2W+7/PzQ68HCMHQioJqesm0nfVprVOySXDXW5v5Y4vPJd2yvKzBrJXcZ+FnyPjK9A253FVqxSi7L/Jrw1OGvSjHCxdrPNL0y6H0eGLufpXdgMHtVn4L6/Y8mcuCN2a9a5mKgEirAxzUAmpANGBmouCTU7AilwKAkmjYINQCQKmwFLgq8RsI50McqB0PY+fmD2PqKhpSVmaU6s6Us0G0+adjmQcoWaIyLAoDjS2cnUAcjO/UHv1rlqYOEo+7dPg7t/iNvbcRmU3N3XG7v5lKPk6zQFRCuCCrAknUCc75O+4Bz12rw6kqsJ2k9V+aGzxdaerm3vx57+fEvpwmEOXEa6igjY9dSgYAbz2JH1rHM7JctjPrJ2Svtt2d3IqWfK9rFJ4kcKhux3OP4c9ParSqSkrNmlTE1qitObfe7/Mz41y9BdFTMhJXowYqceRx1FIVJQ2ZNHF1qKapyaT5GNryzaxrpWFcag+TudQ6Nnz9ah1JPdlZV6sm3KTd+3fv5m1+BW5SVDEuiY6pF3AZvzeh9qKpJNSvqivW1L5szvt4Wtby07jRe8rWspBkhViABk53A6ah0b61MakoqyZdYmso5FN25XdvLYyvuWbWbT4kKnSMAjIOPI46j3pGpKKsmIYqtBOMJtJ8E2XP1XwoikCJ8K/Ah2QnGwJHQdqqt9TOLTks97cbb+B43hXLchvUna2jtY48nSjaizHbJPTGCcAVvUq+5lTb/Pud+IxcJUurjKUm3duW+zSW70V3x3PQR8rWZcTJGurVrDIx0581wcY67DaspVJ2ytnNPFV2nTnN25Nvh2MvPwWAxtGYk0OxZlxgaiclhjocknI86hTkne+pnGvUjLPGTT53d/Mq23K1oisqwrh10sDk6gDkZ9QSSD13qXVm2m2WeJrOSlnd1xu7+Zlwzlu2t2Dwx6GAIyCckHqDk79uvlUSqSluyKlerU0nJvvdzPinL9vcMHmiVmXo3QkeTfmHvUxqSirJinia1NZYTaXJN28ixwvl+CIqyRKCgKqdyQCclcncrnsa9DB4eVV56nw8ubMatectG2/338WdomvbbOYg1AJAqbAUuCKA1rdJr0a01jqmpdQyM7rnPSps1wBtzUAxqASTS4GaAnrRu4IIoBigJzQEZoSAaJkE6aA1umfeuXE4aNePbwf5wLKVisRivnpwlCTjLc3TuRVAee4/wAwvFNHbwReNK66yNWkKmcZJ8ydvt51tCmnHNJ2W3idlHDwdPrasmo3srJNvm9WtFdd7djC05mdrlYJLdoyYDK2pgSrBiCowMMvrSVNKN0+NhPCxVJVIyveTS0tora+uxyYOf3cRCO1LyShyFEnTTIUzkr0wpP2G+a0dCKu3LRW9Un9Tqn0bCnnlOpZRk47auyvzS9fXQzHPUjMkaWbmV0LFC+CpDsrZBXONh6/EBUdRFXblonYj/T6UY551fdzOKsr3tbXdK2uvha9ybbmKKS5jkkjlidbVpXIkOAqsdSPHgavMHrvjFJQajlT/wArejKSws+qUYSUk5tJW32Sd+2/dxLfC+bJZFM0lqyW+GYShwxCqMgsnXceXmKrKlFPKnrt+dxSeFpOap0ptzulqrJ9qd3pfmttTDh3OXisiywNElwH8BywYNpXO4wMbYP1FTKilezvbf8AO8tVwUIRz055rNJ6W32a1d1o+XqeZ5Yu0WCyRlcmS5n0ukhQoVfJyuMOp7g+Va1b5pvsj8kdWNg5TxE09FJJq2/vS47q1vE+qVxHiCgFAZxJn2rswmFdaV38K3+xWUrFqvolZKyMARQCgJFNgYM4AJJwAMknYAeZNVclFXlsTZvRHg+Mc7+MxhspFjT4Q9225+NtKi2jI+Msdg7fDnprO1efisZKEWoJv023u+CXH/K36dGb06Kb1f59fl37HlOB8oFuIZt3eURSpLJcsw1wyCTMkbzgZkcqANG5+L4sDr6+C6QrVcG44mmlJvR8bfMyrxhGdoO59prEoTipshqQcUdgBUEk4qbEHMh45btK0ImTxEbSUY6Tq8lzjV9M11SwOIjTVVweV63387beJJ0q5LgmpXaQRmoJAoAwqWiBQGEqZrkxOGjXXbwZaMrFYivnpwlCTjJam6dzz3GuDTGcXNq6LKE8NlkBKFcnBBG4YZ9ulXhONsskdlLE01S6qrFtJ3VnZ62utno7LtOfdcvXZaOdZozcLGYXLJhWUknUANg25Hl0+t1UhbK1pe6NYYykoOnKneObMrSate2nG60XaaOXeT5YJYJHdD4SyIQM7hpNYYH64x6UqVVJNLi0/SwxWOVaMoqNrycvPh+525uCseIJdBhpEJiK/izq1A+orPP/ALeXtv6NHK616KpW2bfnl+xr4ny0JrkzF/ge3eB0xg/Fn4lb69KlVLRS5O5rSxkqcIRitYyzJ+X2KdpwK7Ci3kmiNsI2iIVMO6sMAkn5WHbG1WdSF80VqX9qowkqlKFpJp6u604LRad92V7LlGfxYfGlRorZWWEKuD8Qxqb1xtj/AGZlVVmord3fz+ZNXGU3HLShlu7vW+2iWy0V3+Iiw5JZFtcyrqtppX2Bw6yH/tI+tJ1s2bTe3pb7EVMc5qqrfG792rf1Pa1znAKAyRM10YfDyrTstuLIk7FpRX0UIRhFRjsjB8zICtEiDGhJNQCHkABLEAAEknYAAZJJ8qtCLk7LdkHx2bm1eIzSrO3hWqo8kAJHgyLG2kyXJJGo7owjPw775OK5emMFi6ChKl7yk9LfTl/23WlrXZ0YeVPXPpp5/nLzOpypyRJJped5EiGSCV8GeZiMNIEG8AYZ+NiZSCQPCGxtSw8YPM0rvxS5K75dyV9bN6mU6jlonp8z6TaWiRRrHEqpGgwqIAqgeQArdlEbRQE1FyQKkgaaWJuQwpYFDinA7e4H7aJGP5sYcezjf+ddeHxtfD/25tdnDy2ION/w9dW+9ndEqOkFx8aeyuN1HoAPeu72/C4j/wAmlr+qGj8VxFx/xTJDte2skQHWWP8AaRe5I+X2yTUf6XTra4Wqpf8AF6P88iTs8P41bz/uZkY/l1Yf+4cH+VcNfA4ih/cg128PNaEbHQxXKSQooiDXdXUcY1SOiDzdgo+5NaU6UqjtBNvsVwcK550tFOlGaZ/ywozk+x2B+9ehT6FxUlmklFc5O37kmhuYJ3GU4fcEdi7LGf7pFYYnoPC1FaeIipc0nL6kxlY2cL5gSWQwujwzDfwpRgkeaH8Xf7V4HSPQNfCU+ujJVKf6o8O9cPU1UrnYrwyxBOOtSk27IHBuObYAxSISXDDqIELgf2uhHtmvoaP9M4uUFUruNKL/AFu3p97FcxgeaGG72d2o8/Dzj33q/wD8dhPSli6MnyzW+4zG+z5rtZDjxQjflkBjPtlts/WufE/030lQWZ08y5x970WvoFJHaVgRkEEHoRuPoa8OUXFtSVmixNQBQEquela0qUqslGJDdi1GuBX0dGjGlDLEwbuZaa2sLkMKWBkKkg53GeNQ2y6pnwT8qDd2/hX/AD6V04XBVcTK1Jd74Lvf4wcnili/E7Lw28W08RwWBALtGrZwVONmHY/zHW1WHsta1OalpuvX+SGrmzl/ku2tP3YL7hv2giOH1atahUXByAdthgYArGpXqVNJP7a76BKx6ICsSxAFEiDKpsgRpqATUgg0AoCMVFmCTSwFEDkcR5WtJs+JAmT+JBob6lMZ+td9DpPFUfgm/HX5i5zxyeE/c3d3EPyiXKj+zgV0/wCr5v7tGEu22pNyX5Ukb5768I7hZNH+GRRdKQj8FCmu9XIubLbkm0VtTRtK35pXZyfcZwftVKnTOMkssZZVyikv3Judy1tUjGmNFQeSKFH2ArzalWdR3nJt9ruQb6qDic1cE/WI8odM8Xxwv0IYb6SfI4++D2rswGJjQqNTV4SWWa5r9vuuJKZyrHm6Hw/+YbwpU+GWNgQwYddIxuD5dq8rGf0vjI18uGjnpy1jJNbPnrw9eBspIqiKXiBy+uG0HROkk3q3kv8AvfqOl1MN0FHLTtUxL3lvGn2Lm/XnZe64+I9NZ2iRKEjVUUdlGPqfM+tfL4jE1sTN1K0nKT4v827C9jdWAK17w+KUYljR/wCJQSPY9RXVhsbicM70ako9zaXls/EiyOK3KSoS1rNLbnrhWLxk/wBZG6/U17kf6lqVUoY6lCsubVpeDW3giMpj+tX8H7yJLlB+OI6JMeZToT6AVb2boTGf2qkqEuU9Y+f1b8Bqjfac227HS7NC/dJlKEe56D6msK/9M4+CzUkqkecGn6b/ADGZHprZlIyjBgfxKQQfYitqGE9mWWS97iZSlc3YroRUigK97fRQrqldUXzYgZ9h3PoK1o0KlaWWnFt9gPOPzBPdErw+L4OhupQVQfwKR8R+/qK9RdH0cMs2Mlr+iOr8Xw/NSS9wbliOFvFkYz3B3M0m5B/qKc6f8fXG1c+L6SqVo9XBZIfpX1fEXO7XmogmpBFADQACosBSwAokBU2AoCaAjFRYCosCfSrWA0HyNTkZGZEhDU5WLoFD61Di+QzIgKfKoyMXRIQ+VFBi6Gg+RqcjF0VLnhiOQzRoWHRmRSw9iRWVeFeVNxpzlHsTaT70tC0ZpEeC3kftXzvsdf8AQ/I2zx5jwW8j9qeyV/0PyGePMeC3kftT2Sv+h+Qzx5jwW8j9qeyV/wBD8hnjzHgt5H7U9kr/AKH5DPHmPBbyP2p7HX/Q/IZ48yZ+GJIuJY1ceTqGA9s9K97o6jVwizRbUnvZ2MZTTZxJeR4M6oTNbse8MjL/ACOdvbFe/HpfE2y1VGa/5R+xGZEDgF+n7u/YjsJIEY/ViSTU+1YKfx4az7JNegzIf0Ffv+8vyo7iOBFP0fYip9qwUfgw932yb9CMyNlnybbo2uQPcSfnnYv/ANvQ/XNZ1el8TJZIWhHlFW9d/kTc9EFwABsBsAO1eW7gg1WwFRYE1awIIpYEqKkAioYMarYGRqz3BFQCTUsEE1FwDQGQqeBATqKR3QexZrqMhQCgFAKAUAoBQCgFAKAUAoBQCgFAKAry9a557msdjAmqXJBoCVqUGKgACpQIqAKAYNNRoKgkUAFCATmpAzQEmgCdRUx3QexarqMRQCgFAKAUAoBQCgFAKAUAoBQCgFAKArSdTXNP4jWOxiWqpIFATQEVBIxQE5xUkWIoSTmlyCCaXuCAagknVU3IsMUAqAAalOwC9R71K+IPYtZrpujEZpcDNTcDNRcDNLgZpdAZpcDNLgZpcDNLoDNLoDNLgZpdAZqbgZqLgZpdAZpdAryNvXPN6mqWhjVSRUAA1KdgQ1QyUSDUoDVS9yBigIzUAlalgk1NgQwoCRUgkVANfegM6hAAVNgQtAZVJBi/SoJIWoYMiKmwIYVAJWrIAVAMD1qLAzotwBUggdaAmpBD9KgELUMGRFTbQEMKgErVkCRRg1t1qAZioW4AqQQOtATUgmo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6388" name="AutoShape 4" descr="data:image/jpeg;base64,/9j/4AAQSkZJRgABAQAAAQABAAD/2wCEAAkGBxQTEhQUEhQUFRUUFRYUFRQVFRQVFRcXFhQXFhcVFBQYHCggGBolHRQUITEhJSkrLy4uFx8zODMsNygtLiwBCgoKDg0OGhAQGywkHyQsLCwsLC0sLCwyLSwsLC0sLDIsLCwsLCwwLCwsLywvLiwvLywsLCwsLCwsLCwsLCwsLP/AABEIAMIBAwMBEQACEQEDEQH/xAAcAAEAAgMBAQEAAAAAAAAAAAAAAQQCAwUGBwj/xABAEAACAQMCBAQEAgYIBgMAAAABAgMABBESIQUGMUETUWFxIjKBkUJSBxQjM3KhFWKCkrHB0fAWJEOiwuFj8fL/xAAaAQEAAwEBAQAAAAAAAAAAAAAAAQIDBAUG/8QAOxEAAgECBAIHBwMDBAIDAAAAAAECAxEEEiExQVEFE2FxgZGhFCIyscHR8FLh8QYzQhUjYnI0whYksv/aAAwDAQACEQMRAD8A+zYrjsblbiN/FAhknkSJB1eRgq79Bk9/SpSvsRcp8O5ltJiohuYHLEhQsi5YjqFGct17VOVoi6Z1SagkUBJFNwRioJGKAnVUkWIoSSKXIIIpYkVAAoQCakCgJNNwRioJGKAgyAVlPEU6fxSQUbmoz+VcM+k4L4Ff0Lqm+JgZj7Vx1OkK09nbuLKCMVkIrKji6lOWa9+dyXFMso2ele9RrwrRvH+DJqxkK2KgmpAFATTcEYqCRigJzipIIoSM0uQV+I3yQxSTSHCRI0jnyVRk4Hfp0pqxsfm/hnF0vrqW84istwFfMFt4mIV1EnQxIJCKNHwqBqPU9czWrxopKx6nRfQ8+kLyzZYrTa/l/J1ON8O4LPG8jLNw+QAnEX7eFm7ARnBB8gCo3pRxSqO1tTTpLoGrg4dZmTj5Py+z8DXyVxnj0dubi1WS6tkYpolHi/KB8iavF0jP4DjOfKt3GLPCu0e34D+mm2dvDvYpLWQbMcGSMHyOBrU+mk+9Zuk+BdTPo/DeJRToHgljlQ/ijZXHsSOh9Kz1WhbcsmoZJINSgNWaXuQMU1AqAKm9wQDUEklsVN7EWGKAGqyaWr0BrMwHf7Vyzx9GGzv3FlBs1tPXDU6Uk/gjbv1LqmYFye9cVTE1Z/FJl1FIxrAkUAoBQEqcVenUlTlmi7MNXLEc2a9/C42NVWekvzYxlCxsxXYUFQBROwIajJRINEBqzU3uQMUYIqAee/SFwR7zh1xBGSHZNSAfiZGDiM+jacfUVpF2ZEtj85cqyfA6dCrZPnuMf+NcmPi8ykfaf0pWi6M6XFO/g1b6GjjhD3MUbEhMoGI6jU+CR64xWmFvCjKa319Eed/U9XPi4U76JLzb+1j79w2AW6JHD8CxqFUKSMAevevhPa63WOqpNSfFGfVQy5baGXFrS3uxpvbeKfbAcjRKAfyyrhh2r18N/UFeGlVKS8n9vQ46uApvWLseOuf0XiN/F4VfS20nURzMVHXOkTx/h7YIOe5r3sP0vhK+maz5S09dvU4amEqw4X7javPXGOG7cTs/HiG36wmF2zjPixgxnboCFJ716PVp6o58zPZ8t/pL4feYVJhFIcfsp8Rtk9gxOlj6Ak1m4NFlJM9fVNiwBpcA0uAKkEM4FY1K9On8bSJSbNbTjyriqdJ018Kb9C6ps1mc+1cVTpGtLbTuLKCNZNcUpym7ydy9hVQKAUAoBQCgFAKAVKbWqBvim7GvZwnSF/dqb8/uZShyN+a9S5mQRQE5qQRQA1AANLgnNRcAGpTB8Y5+/RNNJcS3Vkw/aMZDGDpYM27Fc4G5yevfpR1JLRq6O7Dxw8kvflTmuO8X5e8vVHyrjnB7yN/28UgaNck6TkKPxNtkD1NWpVKK91aX4PQt0hRxcrVqrU1spxaafe19UmfXuBc/WdxgGTwpD+CXC7+j/Kfvn0r4zFdDYmhdqOZc1r6bm9LGU56Xs+09Df2cc8bRyqHjcbjffcEEEbg5AII8hXnUq06M1ODs0dEoxmrPY8VLypbCbwY7m7tZfmjQTHTIv5os7tjG4zkY6YwT7i6RrOl1sqcJx4u2q7/o7WffocTw8M2VSafeWbUcasP3My30PeOTaTHf5j/5N7V1YfpPCT2bpPs1j5bei7zKphqq3tJepzbi/wCDXraL+0k4dcnq8Y8IZPcgjSd+pZR7168cRWiszSnHnB/+t/k33HI6cG7Xyvk/udS25W4tYb8LvVu4RuLaQhWx5CKQ6endWUnHStKGLw+J/tyTfLj5blZ0qlP4kdHhv6YPCcQ8VtJbWXuyq2g+beG3xBfYvW0qdloUUj33CeYre6XXbSxyjvpYEj+JOqn0IFeNicdVpu2S3f8AlvU2jFPiXGkJ715tTF1qm8voaKKRjXOWFAKAUAoBQCgFAKAUAoBQCgFAbY5cbHpXo4THOn7k9V8v2KShfYsA+Ve3GSkrrVGJNWBjQE1IBowM1FwSanYEUuDVcWyuMOM+XmPY1jXw9OvDJUV0Xp1JU3eLseJ5m/RhaXOW0BXP41wj58yQMMf4ga4lhsVh/wDx6l1+mWvqbOpSqf3I27UeEuOTOKcOObKcyRj/AKMmAOvRQ2UPfcFTXPWr4ar7uOouD/UtvNfuXhCpHWhK65fsUrzm2KYCDi9pJCwOVkUMNJ/On4lG3YsDVaXR1Sk3VwFVSXLTXsfDzsTLERn7teNu02wXN7AviWFwvEbYdY3OudB1wQDrzj/81SVPCVnkxNPqZ81on9PzclSqwV6csy9fz8sV+Y+Y7a6hC31ldwuvyyKgJjJ8mbSSv9Uj/WtMHga+HqXw1WEk903v5X17StavTqRtUg0/zuLn6JeMTOZbct4kMABjlOQygthUx5EAkDPw6cbjGMen8NTp5Ky92cnql6vvT48dy+AqSleD1SPpVxKJU8OdI54/yTIJB7jO4PrXnYbprFUdL5l26+u501MHSnwt3HzzmSHgdhMreDdpOfjCW05Aj/rai4ZM74AP8q+pwmLlj6Lajl77NP8AO48qvRVGVr3PY8Q5huY+Ei8tYQxUa9E8pmdYvzuyH5wMEqTkDOTkEV56wS69RqPR7NWtfkXnngrSTT5O6Z1OROZV4hZxz7B/kmUdFkX5sDJwDkMN+jCuTF4d0Krhw4dwhLMrnoa5S4oBQCgFAKAUAoBQCgFAKAUAoDOOTFdOGxU6L025FZRTLKsDuK+hpV4VY5omLTRNa7kEipAzUAxqASTS5IzUXS1IsYNKP/quepjaMd35allBmtp/IfeuGp0n+iPmXVPma3cnr08q4auLq1FaT05F1FLY5XE+AwTqVkjVlP4WUMv90/5Vxxg4SzU24vs0NlWdrS1XafPeMfolVW8Sylkt3HTQzFfpuHX6E+1ehT6VrxjkrxVSPr5behTqaUneDcWcr+l+LWG1zCLuIdZI/nA9SoyMf1l+tR7L0di/7Uurlyf2f0fgadZiKXxLMuZ2+Ac72VxsriJzgaJQEJ8sN8rffO/SvPxfROLo7rMlxWvpudFLF0p7aPtO7xa9EMEsp/6cbv76VJA+u1cGHpdbWjT5tI6Kk8sHLkfBODs1xcPNMS7fOzN3Ynbb74HbAr7/ABGWjRUKei2XcU/p3DLE4t1Kiuoq/jfT6+R6mHmt+HnXGAxcFWifeORe4kXuN65cJCUpabcT3/6lrYeGHUKivJ/D2Pn3dnH1W3k28uuExrfaFms7n4Z44mOqBg/wawR8DYO2diGwSDiunFYaGLho9Vs/ofDzpVcNJKpFq6T15P8APofa+XuYLe9iEttIHXoR0dD+V1O6n/HqMivmq1CdGWWasaRkpbHUrEsKAUAoBQCgFAKAUAoBQCgFAKAlWx0rSlVlSlmiyGkyzFLmvoMLjIVlbZ8jGUbGwCuoqQKgE4qQV5XIPlXkYzFV6csqSS4Pf88jSMUzUzE9a8ydWc/ibZokkRWZIoBQCgFAa5oFb5gD69/vVZQjLdF4zlHZnk+Yv0eWl1ktGA5/GvwSe+tfm/tA1rQxOJw/9qenJ6r9vAtJ06nxx8UeB45+j6/gheK1uXkgcYMEhAOAQdKMcr27afKu+l0nhnUjPE0ssl/ktV9/mUdCeVqlO65fn7HheFWdzFqVIQWJ3JIPTbGAfevYrVKFSzlLy/g9royj0ngoS6ukvetdya8P8kXLnlW/nIdomwAOkchAGfRTVIYvD0lljcpjMDi8bVU69WkntbN9NS7ZX/ELRmwI3DArJFImUkQ9VkjbSGHX/KppVcOnmi2vzxOnG4TpTEUsk8lVcGrXXavhNPJPCr+S/BsVNqc5dl1mGNCdw2strXyVixOPTNXxdfD9U+ss1y4nzNXB4jDySqRce9fiP0aLlVKI7p4jDYbKXIxqKqSe56ZNfLWvdpaG8ac3FySdlu+RYqpQ5/GOMw2yhpn06jhRglj54Uf41eEJT2OrC4OtipONKN7b9hYsL1Jo1kiYMjDII/mCOx9KiUXF2ZlWozozdOorNFiqmQoBQCgFAKAUAoBQCgFAAalNxd1uDfHLnY17eFxyn7lTR8+f7mUoW2Nwr0jMVFyTErkb1nVoxqwyyCbTK0iEHevna9CVGWWXg+ZvGVzGsCRQCgFAKAUAoARQGKIB0AHsMVJL13Mqgixi6A9QD7jNTclNrYwt7VEzoRUycnSoXJ8zjrRtvctOpOdszbtzdziczcqRXZDlmSVRhZASRgEkAqfUnpg1rTrOGnA9DAdKVcInFJOL3T+/8o4kR4ta/DpW6jHRs6mx5ZyHz75rV9TPsPRkuicX713Tl5fdeVieFcvT3c5ueILgAYSDtjtkZ2UZO3Unr6pVYwjlh5kYnpCjhKHs+CevGX5x9EtuyOSHNtd3Fi5OMmSPPfGP5lCp/smlb34KaJ6XSxOFpYyK12f52O68T3dch82KAUAoBQCgFAKAUAoBQCgFAWYCcb/Svf6PlVlTvPbhz/gxna+hsK136FCakGLqD1rGtRjVhlkSm0VHXFfOV6EqMssv5N07kViSKAUAoBQCgNck6qVDMoLnCgkAsQMkKD1OPKpSbLKLabS0W/YbKgqKAUAoBQCgNH65H4nha18TTr0ZGrTnGoDuKtldr8C7hJRU7aPS/cazw2IzeOUUy6Qoc7kAZ6eR+IjI3pnlbLfQv7RV6rqczy3vYt1UxNMF2jlgjqxQ6XAIJVvJh2NS4tblpQlG2ZWurruF5dpEheVlRBjLMcAZOBk9tzSMXJ2RMISm7RV39tWYxX0bO0aupdQCyAjUAwyCR5EVLi0riUJRipNaPbtsWKqUFAKAUAoBQCgFAbIo813YLCOtLM/hXr+cSk5WLIFfQKNtEYilgBRICpsDFkztWNahGtHLL+CU7alZ0wcGvnK9CVGWWX8m6aZjWJIoBQCgFAeQ57b9tYL3M7H+6F/1rel8E/A9HCL/AOtXf/X/APX7HS5u461rGnhIHllcRxg/Lk/ibHYZH+xVaUFK7k9EY4ShCpmnUbyxV3bd3dkl9+CNXLHG5pZJobhEV4dOWjJ0nVvjB3223/lSpGKSceJOLo06eSVO9pRvrrbVrey5cjkcx8yXS3TW8RigAAKSTA/tCRn4WI0gZ2/z8tqdKGVSd39Dtw+EodQqsouejzWa93w3fPgix/T17LcNDbxw/sFXxjIWw0hGSqEHYf8ArrmqKFNRTle79Ec3U0KVOLq3bkr6O1lstGtW7Xeq0Mv+J5s3wKIptkDINzvjcMQfiGfao6uPu9peGDpurQhd++k34uS08igOdbmTUYYYisEKyz6iwySuoiMg7AYPXPSr9TBWu3q3bwL0cDRahCpJ55q6tayvdK/O7XC1kUr7mNFvFvNJK/qIcL3yzgBSfdhvVlSbiof8rejL0MO62Hp0r2vKbvySUW/Q7PAuZrpriOG5ijXxo/FXRqBUasYbJIJ9vuaynCGXNBvexz18PR6hVqV17zjZtPgnwSs9dte8v8x8anSeK2tUjaWRTITJq0qgOnt3J/33EQhHK5S7tOZnQo0+qdardq9kk0tbXd3Z/LVs8dZcfktDeOVTx5bt0OSfCQgAuSRuVB/32rodJTa5KK792erVwkcROOVNxjCFkrXd0ra7Lm3qWOL8wyXXDbnxYwMGMLIgZUf4wdlbf69/pUU4RhWST7+wwp0aVLEf7busk29b2eWWiaST4a+HAxbi4tbu7m06ilvbhV82aMAD2/0qsKeeFOPO/wBC3s/tFKhT/wC7dtXZSe3bpodrlDmye5m8OSNGXSSZYg4RWGPgy3zd9x0x6iqVqUYLt5Pe3PsOTHYWlRSy6S4xbUrbW1SWvZqe0rnPNFAKAUAoBQGUaZrpwuGlXlbhxZWUrFtFr6WEFCKjHZGDZJFSwY1WwMjVnuCKgEmpYMHXO1c+IoRrRyy8OwlOzKrrjrXztajKlLLI3TTIrIkUAoBQHA5q5fe5MLxSiOSBmZCV1D4wAdvPatadRRTTV0zswuKVGMoSgpKVt21tfl3lBuUZpATPeSPIGDxtgFY3HdVPY9x6CrdcltFWNPb7N5acUmrNWdmr311ve/G5c5f5ekt5pJZJ/FaUDXlQPiB2Ix6YGPSq1KikkrWsY4jFdcorKllVlbl43/NzRx7lWS4LL+sv4LtqaJgGIyckRud1XyHarQrZdUtTajjlSScaccyVsyvfa217X7bGV3ys4Zmtrl4PEVVlwAdWkAakY7o2BURqpJJq9iscb7qU4RlbZu+i5WvZ24XTNPE+T3kZ2juWQzIqT5UHxNIwD6dsjvUwrWSuti9DpF0sl4ReXZu90rt8+3kaJ+RTo0xztHrRY5wo2kCdCD+E7CpjXtwvbYiHSEoxSypuOkZcUvlpfS6di3PyTCzbk6PA8AoANgDlWU+YIGxz0qsa0o277lKWOqU8uVL3W2vG10+yyMLDlSVJ4pnuTIYhoUFAB4e/w7dDk5z3xUyqpxypW/PsKuMz0uqUIxV76X3tbi3+I6vHOCeMySRyGGaPISQAN8J6qynqKpCeVWaujOjiXTi4OKlF62d9+as0ziw8iL4brJMzu0gmEhUFlkwASQdmBxnf/KtHXd724W8NfudEukZynmcY2aScbaNLbyto0zJ+TXkjkSa6kfWFAAAVBpORiMbD1P8A7zCrZWsqSSKe3NO8YRWjWl/8lZ6t3b72+4sT8mRSSTNIxZZ4o42XYaTEuAyH7bHy9aiNaUctv8b+tvsRDH1IZLJe7dc7pttp8737BwnliWKVHa6dkjyFjVRGpB2w6r823n/pUSqJqySRSriVUjlUIx7r/Ntvw2PT1kcooBQCgFAZImTgVtQoyrTyx/giTsi1GmK+loUo04KMTBu5NXIAoBg01F0MVBIoAKEAnNSDF1yN6wxFCFaOWXg+RZNoqsuK+dq0pUpZZGydyKyJFAKAUBzuM8bhtVVp306zpUAFmY+gH+9xV4U5T2N6OHnVvltZbttJLlq+ZXn5ptEiSVpl0OSFIDEkjYjSBkY75FWVGbdrGlPA15zlCMdY76q3ne2vDXUi85qtYljZ5RolDlHALL8GMg43B36UjRnK6S2FPA16jkox1i7O+lt+fDR3IsebLSaQRxzAuw2BV1ztnGSAM47UlRnFXa0LV+j8RQjmqRsl2r5J7O2jMbDnCzmZUSYam6Kysu+cAZIxk++9JUJx1aJr9G4mjFynHRb6p+m9u0zl5qtFlMJmAdTpbZtIbyL4wD9adTO2axT2Gtkz24XtdXtzy3vbwOZc87xpeeCf3WnDPpkDrKGI06cfEuMHIH1NX6h5M35Y6H0bL2ZVrq93/lHaya4776b9h0pObLNZDEZl1AgHZtIJ7F8YH3qioztexz+w18me3C9rq9udr3t4GF5zfaRSGOSQq6tpI0sR0B1ZAxp361MaE5K6ReHR2InBTS0autVrvoub0ehnf82WsLlJJCDgHZJCCGGQVYDBG9RGjOSukKHR9euk6aTv/wAo38r3MZ+b7NBGWmH7RdagK5Ok/iIAyPrRUZu9ltoVp4GtU+FLe2rSu+y718C4vGojJEgJbxkLxyKMxsAcY1Dodx96q4NJt9xg6UlFt20dmuPly+p0aoZCgFAKAUBKjPSr06cqklGO4bsWo0xX0eHw8aMMq34swbuZYrcgnOKkixFCRmlyAaXuCAagknVU3IsMUAqAYOmawxGHjWjlfg+RZOxWZcbGvnatKVKWWW5sncisyRQCgPJ80WjLdQXRjeaKNGQxxgMysTnWF75GVNbwtKDhe2t/zx1PQw86c6DouSi817u9npbgnqtbd5y71ZGmhvjZvoVGRoAFLBtRIkwOoYHB22zvVvdcXDNx356ff5G0HRdCWH6xL3sylZ6q1tld3XBdvMocM5emLWZmi+DxZndQMqhc5UEdui+mR6VadVNTyvey+V/zkXr4yEoVcr1k4+Kin4X2duZjZcLkSCLETa4L06joIYIzMCx76em/lik5Jynrul6JF8Riac6la0tJqLXfdX+vkUeDQvNBHDFAT/zIkabA0hVZsgHrnfH0Hbpeq1GUpN62tbw/GdONnSo160nO7lHLls+NtW9tEuHYb24BLDIyywTznxC8aoQIGJPzO/5vfyxioc4yV7paWfP+O7zMq2MpVU3GaimtUovM9ErN7NafqSto0erubFzf2svhEL4BRu6qQ+QpPnjz8vSufMurt2/Rnm9dH2N0r657+FkvmeUuOXpIZZFlgnnzIXjVCBC5J2aRvzeh9sV0uopJNNLSze7/ADu17T0auLpVY3jNRTSzLK8z0StfZrT9SVtGjpycBkk/X2aFld418IfNsAp0qe/Qj6DuKyjNXhyRnTxlONTD3lpFWe+jd7/NeSKvG55pVt4GtpvBjVWkwhJkOPlB/KOhHff0q1NKMW09eHZ+/IrhVQhTlLrUpy02lou9Ld+i2MeMcFYzGfw7k28yJ8EQAkBVdJjm3+EZ8tvXaphNKCirXV9/mv3NKOLh1MYqajON1dpvRu942Ttvron2nquXxchbcCBIoQCrxM2p0IPwMrYA6dR/j1rCWTXVt33+fqeXWdL3rNt30fZ668f3PT1kcwoBQCgAFSk27IFqJMe9fQ4PDdRG7+J7/YwlK5ka7GQiQaIDVS9yBigIzUAkVawBqACKkDVUXBOaXBGKAxkTIrDE4aNaNnvwfItF2KrDFfOVaUqcnGW5snc5drxpHuZrYBg8IRi22k611DG+ciolC0VLnf0OidCUKcKj2lf0bX0NnHeKLawSTspZY9JKrjJywXbP8VKcM8lFDDUHXqKnF2vf0Tf0K9nzAklx4AVgfDWUMcYIYZwfI0cPdUhPDyhSjUf+V15W+516oYFC84tHHNFC2rVMG0EDK/D2J6jrVlFuLlyNlQlKk6q2TS8039DZxLiKQBWcPhnVMqpbBboWx0Xtn1FIxvfs1KQp572aVlfV2v3c32GngnCI7ZCsWdLMXAO+NRJwD5b0nJyd3+cC1avKtPPN3Z0aqZCgFAKAUBT4dxFJtWkMCjFGV1KkEeh6j1q0o5XYvUhkdm0+7Vfn1K9rxxHuprYBg8IRi22kh1yMb5z71aUGoqXO/oaVKEoU4VHtK/za+h1KzMBQFKTiSLMsJDhnXUraG0HBwV19NXTb1FWyvLmL5Hkz3W9rX177cu0u1UoWYY8bnrXu4HCdWs89/l+5jOV9DYRXolCc1IIoAagAGlwTmouADUpgg0AzUgYoBmouBmoBNWB47n2aUvaQLI0KTyMJJVOlhpAKoG7ZJ/lXDjI5suivzfaer0fFKnVqpXlG1la9k73dndcEttLnhryV7ee6SCdmLyQQG4LanCkNqOsdxjH0rzpxs1nWylpzenzPYyurGE5w1jTzKNrK+Zq7XKzu1t4GfGZZI4uIW5neVEjtyuttZ1MyFiD77Y/lUU9Z05W5/Qmgrzo1XFJuM+CV7KXBJLaxv4peyQzXEkXzpaQhTgnTqwC23kCayoxUo00zKhRjVjQhPa9R97Wy052LnJc1ws6GWcrHIpCxzTB5JW66lX8O2em/n0qa1mtF3tLRLlzfyObHOE6fuxvZ6yyqK14WS279TscxOP6Sshn5VdjnyJx1rKK/2n3oxpp+xStxmvSL+5nzbxba2/V5hvdIrmNwdsHKPg4IOehpCLSldcBh6DUKvWR1ypq65ySurnjbiS4H61crPKoguSqIHbSNUmWJHluBj0Oc526vdbULcNX8vzuPSqSg26Kiv7V3oruSgmnffTS1u25MnEbyeeZ1mePRIRrMmiGJV/8Aj/Ef5H3qFkjGOl7ra2r8dkvUmdKlRiqUY5s0VZKO7a3crX32UdFbVo38T4jdXFzIIpWxGE0MkvhwqukHxGI+bPXbz8sYiKjCCzLv0u/28StKNGjRpvLmzK9sqbk23o5NOyWitHXd8T3L8RdbBpldZXWEtrXBUsB82Btt1I9K5oxvOz0PIw9CM8TGlPROVmeHS/nja203ckslykjyoX1Ko8MsoVfw7hsdxgV0NJqTypWat5pHqRjGpScqtNRSnFL3UrbuS2Tei43LVtxSTwOHYmfUZn1/GSxAAwG3yV6jeqyXx6flzOrh0vam42s1bTb3+H5sVoOKXEsVtGZ5ESa4mV5Qx1AKToTxD0B9f8qs0ouTSu1a3jY2r0YUqtacIpuOWysnZWd3bbgltpe5QvJ3t7i6SCdmLyW8BnLanCtr1HWO43H9mr6SUXJbKTt5Gji6kYznDWNPMo2sr5mrtcrPM1ser5QlkS9uLczvLHGkTLrbWdTLliG98DauetrGLtq7/Q87Hq9GlUcbNp30Sv7z4JJbW4HP5guppbm8BuHhS0jDRoj6NTFc5bzOcf3vvpBKMY2W+7/PzQ68HCMHQioJqesm0nfVprVOySXDXW5v5Y4vPJd2yvKzBrJXcZ+FnyPjK9A253FVqxSi7L/Jrw1OGvSjHCxdrPNL0y6H0eGLufpXdgMHtVn4L6/Y8mcuCN2a9a5mKgEirAxzUAmpANGBmouCTU7AilwKAkmjYINQCQKmwFLgq8RsI50McqB0PY+fmD2PqKhpSVmaU6s6Us0G0+adjmQcoWaIyLAoDjS2cnUAcjO/UHv1rlqYOEo+7dPg7t/iNvbcRmU3N3XG7v5lKPk6zQFRCuCCrAknUCc75O+4Bz12rw6kqsJ2k9V+aGzxdaerm3vx57+fEvpwmEOXEa6igjY9dSgYAbz2JH1rHM7JctjPrJ2Svtt2d3IqWfK9rFJ4kcKhux3OP4c9ParSqSkrNmlTE1qitObfe7/Mz41y9BdFTMhJXowYqceRx1FIVJQ2ZNHF1qKapyaT5GNryzaxrpWFcag+TudQ6Nnz9ah1JPdlZV6sm3KTd+3fv5m1+BW5SVDEuiY6pF3AZvzeh9qKpJNSvqivW1L5szvt4Wtby07jRe8rWspBkhViABk53A6ah0b61MakoqyZdYmso5FN25XdvLYyvuWbWbT4kKnSMAjIOPI46j3pGpKKsmIYqtBOMJtJ8E2XP1XwoikCJ8K/Ah2QnGwJHQdqqt9TOLTks97cbb+B43hXLchvUna2jtY48nSjaizHbJPTGCcAVvUq+5lTb/Pud+IxcJUurjKUm3duW+zSW70V3x3PQR8rWZcTJGurVrDIx0581wcY67DaspVJ2ytnNPFV2nTnN25Nvh2MvPwWAxtGYk0OxZlxgaiclhjocknI86hTkne+pnGvUjLPGTT53d/Mq23K1oisqwrh10sDk6gDkZ9QSSD13qXVm2m2WeJrOSlnd1xu7+Zlwzlu2t2Dwx6GAIyCckHqDk79uvlUSqSluyKlerU0nJvvdzPinL9vcMHmiVmXo3QkeTfmHvUxqSirJinia1NZYTaXJN28ixwvl+CIqyRKCgKqdyQCclcncrnsa9DB4eVV56nw8ubMatectG2/338WdomvbbOYg1AJAqbAUuCKA1rdJr0a01jqmpdQyM7rnPSps1wBtzUAxqASTS4GaAnrRu4IIoBigJzQEZoSAaJkE6aA1umfeuXE4aNePbwf5wLKVisRivnpwlCTjLc3TuRVAee4/wAwvFNHbwReNK66yNWkKmcZJ8ydvt51tCmnHNJ2W3idlHDwdPrasmo3srJNvm9WtFdd7djC05mdrlYJLdoyYDK2pgSrBiCowMMvrSVNKN0+NhPCxVJVIyveTS0tora+uxyYOf3cRCO1LyShyFEnTTIUzkr0wpP2G+a0dCKu3LRW9Un9Tqn0bCnnlOpZRk47auyvzS9fXQzHPUjMkaWbmV0LFC+CpDsrZBXONh6/EBUdRFXblonYj/T6UY551fdzOKsr3tbXdK2uvha9ybbmKKS5jkkjlidbVpXIkOAqsdSPHgavMHrvjFJQajlT/wArejKSws+qUYSUk5tJW32Sd+2/dxLfC+bJZFM0lqyW+GYShwxCqMgsnXceXmKrKlFPKnrt+dxSeFpOap0ptzulqrJ9qd3pfmttTDh3OXisiywNElwH8BywYNpXO4wMbYP1FTKilezvbf8AO8tVwUIRz055rNJ6W32a1d1o+XqeZ5Yu0WCyRlcmS5n0ukhQoVfJyuMOp7g+Va1b5pvsj8kdWNg5TxE09FJJq2/vS47q1vE+qVxHiCgFAZxJn2rswmFdaV38K3+xWUrFqvolZKyMARQCgJFNgYM4AJJwAMknYAeZNVclFXlsTZvRHg+Mc7+MxhspFjT4Q9225+NtKi2jI+Msdg7fDnprO1efisZKEWoJv023u+CXH/K36dGb06Kb1f59fl37HlOB8oFuIZt3eURSpLJcsw1wyCTMkbzgZkcqANG5+L4sDr6+C6QrVcG44mmlJvR8bfMyrxhGdoO59prEoTipshqQcUdgBUEk4qbEHMh45btK0ImTxEbSUY6Tq8lzjV9M11SwOIjTVVweV63387beJJ0q5LgmpXaQRmoJAoAwqWiBQGEqZrkxOGjXXbwZaMrFYivnpwlCTjJam6dzz3GuDTGcXNq6LKE8NlkBKFcnBBG4YZ9ulXhONsskdlLE01S6qrFtJ3VnZ62utno7LtOfdcvXZaOdZozcLGYXLJhWUknUANg25Hl0+t1UhbK1pe6NYYykoOnKneObMrSate2nG60XaaOXeT5YJYJHdD4SyIQM7hpNYYH64x6UqVVJNLi0/SwxWOVaMoqNrycvPh+525uCseIJdBhpEJiK/izq1A+orPP/ALeXtv6NHK616KpW2bfnl+xr4ny0JrkzF/ge3eB0xg/Fn4lb69KlVLRS5O5rSxkqcIRitYyzJ+X2KdpwK7Ci3kmiNsI2iIVMO6sMAkn5WHbG1WdSF80VqX9qowkqlKFpJp6u604LRad92V7LlGfxYfGlRorZWWEKuD8Qxqb1xtj/AGZlVVmord3fz+ZNXGU3HLShlu7vW+2iWy0V3+Iiw5JZFtcyrqtppX2Bw6yH/tI+tJ1s2bTe3pb7EVMc5qqrfG792rf1Pa1znAKAyRM10YfDyrTstuLIk7FpRX0UIRhFRjsjB8zICtEiDGhJNQCHkABLEAAEknYAAZJJ8qtCLk7LdkHx2bm1eIzSrO3hWqo8kAJHgyLG2kyXJJGo7owjPw775OK5emMFi6ChKl7yk9LfTl/23WlrXZ0YeVPXPpp5/nLzOpypyRJJped5EiGSCV8GeZiMNIEG8AYZ+NiZSCQPCGxtSw8YPM0rvxS5K75dyV9bN6mU6jlonp8z6TaWiRRrHEqpGgwqIAqgeQArdlEbRQE1FyQKkgaaWJuQwpYFDinA7e4H7aJGP5sYcezjf+ddeHxtfD/25tdnDy2ION/w9dW+9ndEqOkFx8aeyuN1HoAPeu72/C4j/wAmlr+qGj8VxFx/xTJDte2skQHWWP8AaRe5I+X2yTUf6XTra4Wqpf8AF6P88iTs8P41bz/uZkY/l1Yf+4cH+VcNfA4ih/cg128PNaEbHQxXKSQooiDXdXUcY1SOiDzdgo+5NaU6UqjtBNvsVwcK550tFOlGaZ/ywozk+x2B+9ehT6FxUlmklFc5O37kmhuYJ3GU4fcEdi7LGf7pFYYnoPC1FaeIipc0nL6kxlY2cL5gSWQwujwzDfwpRgkeaH8Xf7V4HSPQNfCU+ujJVKf6o8O9cPU1UrnYrwyxBOOtSk27IHBuObYAxSISXDDqIELgf2uhHtmvoaP9M4uUFUruNKL/AFu3p97FcxgeaGG72d2o8/Dzj33q/wD8dhPSli6MnyzW+4zG+z5rtZDjxQjflkBjPtlts/WufE/030lQWZ08y5x970WvoFJHaVgRkEEHoRuPoa8OUXFtSVmixNQBQEquela0qUqslGJDdi1GuBX0dGjGlDLEwbuZaa2sLkMKWBkKkg53GeNQ2y6pnwT8qDd2/hX/AD6V04XBVcTK1Jd74Lvf4wcnili/E7Lw28W08RwWBALtGrZwVONmHY/zHW1WHsta1OalpuvX+SGrmzl/ku2tP3YL7hv2giOH1atahUXByAdthgYArGpXqVNJP7a76BKx6ICsSxAFEiDKpsgRpqATUgg0AoCMVFmCTSwFEDkcR5WtJs+JAmT+JBob6lMZ+td9DpPFUfgm/HX5i5zxyeE/c3d3EPyiXKj+zgV0/wCr5v7tGEu22pNyX5Ukb5768I7hZNH+GRRdKQj8FCmu9XIubLbkm0VtTRtK35pXZyfcZwftVKnTOMkssZZVyikv3Judy1tUjGmNFQeSKFH2ArzalWdR3nJt9ruQb6qDic1cE/WI8odM8Xxwv0IYb6SfI4++D2rswGJjQqNTV4SWWa5r9vuuJKZyrHm6Hw/+YbwpU+GWNgQwYddIxuD5dq8rGf0vjI18uGjnpy1jJNbPnrw9eBspIqiKXiBy+uG0HROkk3q3kv8AvfqOl1MN0FHLTtUxL3lvGn2Lm/XnZe64+I9NZ2iRKEjVUUdlGPqfM+tfL4jE1sTN1K0nKT4v827C9jdWAK17w+KUYljR/wCJQSPY9RXVhsbicM70ako9zaXls/EiyOK3KSoS1rNLbnrhWLxk/wBZG6/U17kf6lqVUoY6lCsubVpeDW3giMpj+tX8H7yJLlB+OI6JMeZToT6AVb2boTGf2qkqEuU9Y+f1b8Bqjfac227HS7NC/dJlKEe56D6msK/9M4+CzUkqkecGn6b/ADGZHprZlIyjBgfxKQQfYitqGE9mWWS97iZSlc3YroRUigK97fRQrqldUXzYgZ9h3PoK1o0KlaWWnFt9gPOPzBPdErw+L4OhupQVQfwKR8R+/qK9RdH0cMs2Mlr+iOr8Xw/NSS9wbliOFvFkYz3B3M0m5B/qKc6f8fXG1c+L6SqVo9XBZIfpX1fEXO7XmogmpBFADQACosBSwAokBU2AoCaAjFRYCosCfSrWA0HyNTkZGZEhDU5WLoFD61Di+QzIgKfKoyMXRIQ+VFBi6Gg+RqcjF0VLnhiOQzRoWHRmRSw9iRWVeFeVNxpzlHsTaT70tC0ZpEeC3kftXzvsdf8AQ/I2zx5jwW8j9qeyV/0PyGePMeC3kftT2Sv+h+Qzx5jwW8j9qeyV/wBD8hnjzHgt5H7U9kr/AKH5DPHmPBbyP2p7HX/Q/IZ48yZ+GJIuJY1ceTqGA9s9K97o6jVwizRbUnvZ2MZTTZxJeR4M6oTNbse8MjL/ACOdvbFe/HpfE2y1VGa/5R+xGZEDgF+n7u/YjsJIEY/ViSTU+1YKfx4az7JNegzIf0Ffv+8vyo7iOBFP0fYip9qwUfgw932yb9CMyNlnybbo2uQPcSfnnYv/ANvQ/XNZ1el8TJZIWhHlFW9d/kTc9EFwABsBsAO1eW7gg1WwFRYE1awIIpYEqKkAioYMarYGRqz3BFQCTUsEE1FwDQGQqeBATqKR3QexZrqMhQCgFAKAUAoBQCgFAKAUAoBQCgFAKAry9a557msdjAmqXJBoCVqUGKgACpQIqAKAYNNRoKgkUAFCATmpAzQEmgCdRUx3QexarqMRQCgFAKAUAoBQCgFAKAUAoBQCgFAKArSdTXNP4jWOxiWqpIFATQEVBIxQE5xUkWIoSTmlyCCaXuCAagknVU3IsMUAqAAalOwC9R71K+IPYtZrpujEZpcDNTcDNRcDNLgZpdAZpcDNLgZpcDNLoDNLoDNLgZpdAZqbgZqLgZpdAZpdAryNvXPN6mqWhjVSRUAA1KdgQ1QyUSDUoDVS9yBigIzUAlalgk1NgQwoCRUgkVANfegM6hAAVNgQtAZVJBi/SoJIWoYMiKmwIYVAJWrIAVAMD1qLAzotwBUggdaAmpBD9KgELUMGRFTbQEMKgErVkCRRg1t1qAZioW4AqQQOtATUgmoB/9k="/>
          <p:cNvSpPr>
            <a:spLocks noChangeAspect="1" noChangeArrowheads="1"/>
          </p:cNvSpPr>
          <p:nvPr/>
        </p:nvSpPr>
        <p:spPr bwMode="auto">
          <a:xfrm>
            <a:off x="155575" y="-1638300"/>
            <a:ext cx="4562475" cy="3419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6390" name="Picture 6" descr="http://www.icvittorioalfieri.gov.it/images/competen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2352" y="476672"/>
            <a:ext cx="1441648" cy="1157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it-IT" b="1" dirty="0" smtClean="0">
                <a:solidFill>
                  <a:srgbClr val="FF0000"/>
                </a:solidFill>
              </a:rPr>
              <a:t>Nucleo di Autovalutazione</a:t>
            </a:r>
          </a:p>
        </p:txBody>
      </p:sp>
      <p:sp>
        <p:nvSpPr>
          <p:cNvPr id="7171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it-IT" dirty="0" smtClean="0"/>
              <a:t>Prof. </a:t>
            </a:r>
            <a:r>
              <a:rPr lang="it-IT" dirty="0" err="1" smtClean="0"/>
              <a:t>……………</a:t>
            </a:r>
            <a:r>
              <a:rPr lang="it-IT" dirty="0" smtClean="0"/>
              <a:t>..</a:t>
            </a:r>
            <a:r>
              <a:rPr lang="it-IT" dirty="0" err="1" smtClean="0"/>
              <a:t>…………</a:t>
            </a:r>
            <a:r>
              <a:rPr lang="it-IT" dirty="0" smtClean="0"/>
              <a:t>., Dirigente Scolastico</a:t>
            </a:r>
          </a:p>
          <a:p>
            <a:pPr eaLnBrk="1" hangingPunct="1"/>
            <a:r>
              <a:rPr lang="it-IT" dirty="0" smtClean="0"/>
              <a:t>Prof.  </a:t>
            </a:r>
            <a:r>
              <a:rPr lang="it-IT" dirty="0" err="1" smtClean="0"/>
              <a:t>………………………</a:t>
            </a:r>
            <a:r>
              <a:rPr lang="it-IT" dirty="0" smtClean="0"/>
              <a:t>., Collaboratore del Dirigente</a:t>
            </a:r>
          </a:p>
          <a:p>
            <a:pPr eaLnBrk="1" hangingPunct="1"/>
            <a:r>
              <a:rPr lang="it-IT" dirty="0" smtClean="0"/>
              <a:t>Prof. </a:t>
            </a:r>
            <a:r>
              <a:rPr lang="it-IT" dirty="0" err="1" smtClean="0"/>
              <a:t>………………………</a:t>
            </a:r>
            <a:r>
              <a:rPr lang="it-IT" dirty="0" smtClean="0"/>
              <a:t>, Collaboratore del Dirigente</a:t>
            </a:r>
          </a:p>
          <a:p>
            <a:pPr eaLnBrk="1" hangingPunct="1"/>
            <a:r>
              <a:rPr lang="it-IT" dirty="0" smtClean="0"/>
              <a:t>Prof. </a:t>
            </a:r>
            <a:r>
              <a:rPr lang="it-IT" dirty="0" err="1" smtClean="0"/>
              <a:t>………………………</a:t>
            </a:r>
            <a:r>
              <a:rPr lang="it-IT" dirty="0" smtClean="0"/>
              <a:t>.., Docente</a:t>
            </a:r>
          </a:p>
          <a:p>
            <a:pPr eaLnBrk="1" hangingPunct="1"/>
            <a:r>
              <a:rPr lang="it-IT" dirty="0" smtClean="0"/>
              <a:t>Sig. </a:t>
            </a:r>
            <a:r>
              <a:rPr lang="it-IT" dirty="0" err="1" smtClean="0"/>
              <a:t>……………………</a:t>
            </a:r>
            <a:r>
              <a:rPr lang="it-IT" dirty="0" smtClean="0"/>
              <a:t>.., Rappresentante personale ATA</a:t>
            </a:r>
          </a:p>
          <a:p>
            <a:pPr eaLnBrk="1" hangingPunct="1"/>
            <a:r>
              <a:rPr lang="it-IT" dirty="0" smtClean="0"/>
              <a:t>Sig. </a:t>
            </a:r>
            <a:r>
              <a:rPr lang="it-IT" dirty="0" err="1" smtClean="0"/>
              <a:t>……………………</a:t>
            </a:r>
            <a:r>
              <a:rPr lang="it-IT" dirty="0" smtClean="0"/>
              <a:t>.., Rappresentante genitori</a:t>
            </a:r>
          </a:p>
          <a:p>
            <a:pPr eaLnBrk="1" hangingPunct="1"/>
            <a:r>
              <a:rPr lang="it-IT" dirty="0" smtClean="0"/>
              <a:t>Sig.  </a:t>
            </a:r>
            <a:r>
              <a:rPr lang="it-IT" dirty="0" err="1" smtClean="0"/>
              <a:t>………………………</a:t>
            </a:r>
            <a:r>
              <a:rPr lang="it-IT" dirty="0" smtClean="0"/>
              <a:t>.., Rappresentante alunni</a:t>
            </a:r>
          </a:p>
          <a:p>
            <a:pPr eaLnBrk="1" hangingPunct="1"/>
            <a:endParaRPr lang="it-IT" dirty="0" smtClean="0"/>
          </a:p>
        </p:txBody>
      </p:sp>
      <p:pic>
        <p:nvPicPr>
          <p:cNvPr id="33794" name="Picture 2" descr="https://encrypted-tbn2.gstatic.com/images?q=tbn:ANd9GcR_CH6H3ASs8CfBbMXsxDE0gqMKdUxaD4rNWOLa-qrOkDLIxKwj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86025" cy="638175"/>
          </a:xfrm>
          <a:prstGeom prst="rect">
            <a:avLst/>
          </a:prstGeom>
          <a:noFill/>
        </p:spPr>
      </p:pic>
      <p:pic>
        <p:nvPicPr>
          <p:cNvPr id="5" name="Picture 2" descr="https://encrypted-tbn2.gstatic.com/images?q=tbn:ANd9GcR_CH6H3ASs8CfBbMXsxDE0gqMKdUxaD4rNWOLa-qrOkDLIxKwj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0"/>
            <a:ext cx="2486025" cy="638175"/>
          </a:xfrm>
          <a:prstGeom prst="rect">
            <a:avLst/>
          </a:prstGeom>
          <a:noFill/>
        </p:spPr>
      </p:pic>
      <p:pic>
        <p:nvPicPr>
          <p:cNvPr id="6" name="Picture 2" descr="https://encrypted-tbn2.gstatic.com/images?q=tbn:ANd9GcR_CH6H3ASs8CfBbMXsxDE0gqMKdUxaD4rNWOLa-qrOkDLIxKwj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0"/>
            <a:ext cx="2486025" cy="638175"/>
          </a:xfrm>
          <a:prstGeom prst="rect">
            <a:avLst/>
          </a:prstGeom>
          <a:noFill/>
        </p:spPr>
      </p:pic>
      <p:pic>
        <p:nvPicPr>
          <p:cNvPr id="7" name="Picture 2" descr="https://encrypted-tbn2.gstatic.com/images?q=tbn:ANd9GcR_CH6H3ASs8CfBbMXsxDE0gqMKdUxaD4rNWOLa-qrOkDLIxKwj_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7975" y="0"/>
            <a:ext cx="2486025" cy="63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Processi</a:t>
            </a:r>
          </a:p>
        </p:txBody>
      </p:sp>
      <p:sp>
        <p:nvSpPr>
          <p:cNvPr id="21507" name="Segnaposto contenuto 4"/>
          <p:cNvSpPr>
            <a:spLocks noGrp="1"/>
          </p:cNvSpPr>
          <p:nvPr>
            <p:ph sz="quarter" idx="1"/>
          </p:nvPr>
        </p:nvSpPr>
        <p:spPr>
          <a:xfrm>
            <a:off x="755576" y="1124744"/>
            <a:ext cx="7772400" cy="4572000"/>
          </a:xfrm>
        </p:spPr>
        <p:txBody>
          <a:bodyPr/>
          <a:lstStyle/>
          <a:p>
            <a:pPr eaLnBrk="1" hangingPunct="1"/>
            <a:r>
              <a:rPr lang="it-IT" sz="2800" b="1" dirty="0" smtClean="0">
                <a:solidFill>
                  <a:srgbClr val="0000FF"/>
                </a:solidFill>
              </a:rPr>
              <a:t>AMBIENTE </a:t>
            </a:r>
            <a:r>
              <a:rPr lang="it-IT" sz="2800" b="1" dirty="0" err="1" smtClean="0">
                <a:solidFill>
                  <a:srgbClr val="0000FF"/>
                </a:solidFill>
              </a:rPr>
              <a:t>DI</a:t>
            </a:r>
            <a:r>
              <a:rPr lang="it-IT" sz="2800" b="1" dirty="0" smtClean="0">
                <a:solidFill>
                  <a:srgbClr val="0000FF"/>
                </a:solidFill>
              </a:rPr>
              <a:t> APPRENDIMENTO </a:t>
            </a:r>
          </a:p>
          <a:p>
            <a:pPr eaLnBrk="1" hangingPunct="1">
              <a:buNone/>
            </a:pPr>
            <a:r>
              <a:rPr lang="it-IT" sz="2800" b="1" dirty="0" smtClean="0">
                <a:solidFill>
                  <a:srgbClr val="0000FF"/>
                </a:solidFill>
              </a:rPr>
              <a:t>Dimensione organizzativa  (Livello 1)</a:t>
            </a:r>
          </a:p>
          <a:p>
            <a:pPr eaLnBrk="1" hangingPunct="1">
              <a:buNone/>
            </a:pPr>
            <a:r>
              <a:rPr lang="it-IT" sz="2800" b="1" dirty="0" smtClean="0"/>
              <a:t>La durata dell’ora di lezione  è di 60 minuti.</a:t>
            </a:r>
          </a:p>
          <a:p>
            <a:pPr eaLnBrk="1" hangingPunct="1">
              <a:buNone/>
            </a:pPr>
            <a:r>
              <a:rPr lang="it-IT" sz="2800" b="1" dirty="0" smtClean="0">
                <a:solidFill>
                  <a:srgbClr val="0000FF"/>
                </a:solidFill>
              </a:rPr>
              <a:t>Dimensione metodologica   (Livello 3)</a:t>
            </a:r>
          </a:p>
          <a:p>
            <a:pPr marL="0" indent="0" eaLnBrk="1" hangingPunct="1">
              <a:buNone/>
            </a:pPr>
            <a:r>
              <a:rPr lang="it-IT" sz="2800" b="1" dirty="0" smtClean="0"/>
              <a:t>L’Istituto si caratterizza da anni  per l’attivazione di percorsi  di alternanza scuola-lavoro.  Si sta invece avviando in forma sempre più marcata  l’utilizzo di metodologie didattiche innovative </a:t>
            </a:r>
            <a:r>
              <a:rPr lang="it-IT" sz="2800" b="1" dirty="0" err="1" smtClean="0"/>
              <a:t>laboratoriali</a:t>
            </a:r>
            <a:r>
              <a:rPr lang="it-IT" sz="2800" b="1" dirty="0" smtClean="0"/>
              <a:t> con il coinvolgimento attivo degli studenti.</a:t>
            </a:r>
          </a:p>
          <a:p>
            <a:pPr lvl="1" eaLnBrk="1" hangingPunct="1"/>
            <a:endParaRPr lang="it-IT" sz="2800" dirty="0" smtClean="0"/>
          </a:p>
        </p:txBody>
      </p:sp>
      <p:pic>
        <p:nvPicPr>
          <p:cNvPr id="15362" name="Picture 2" descr="https://encrypted-tbn3.gstatic.com/images?q=tbn:ANd9GcRm9wro3TF0Ielv2SGpHBa9Of3uKIISkEzl3rb6Da-roRR3lWY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3720" y="332656"/>
            <a:ext cx="2520280" cy="1888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Processi</a:t>
            </a:r>
          </a:p>
        </p:txBody>
      </p:sp>
      <p:sp>
        <p:nvSpPr>
          <p:cNvPr id="22531" name="Segnaposto contenuto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it-IT" sz="2800" b="1" dirty="0" smtClean="0">
                <a:solidFill>
                  <a:srgbClr val="0000FF"/>
                </a:solidFill>
              </a:rPr>
              <a:t>Sviluppo della relazione educativa e tra pari (Livello 2)</a:t>
            </a:r>
          </a:p>
          <a:p>
            <a:pPr lvl="1" eaLnBrk="1" hangingPunct="1"/>
            <a:r>
              <a:rPr lang="it-IT" dirty="0" smtClean="0"/>
              <a:t>Inadeguata la relazione tra allievi e docenti e tra pari, nonostante in passato, un buon numero di docenti si sia formato e sensibilizzato in merito a tecniche di comunicazione, relazione, empatia, dinamiche di gruppo. </a:t>
            </a:r>
          </a:p>
          <a:p>
            <a:pPr lvl="1" eaLnBrk="1" hangingPunct="1"/>
            <a:r>
              <a:rPr lang="it-IT" dirty="0" smtClean="0"/>
              <a:t>Efficace ed efficiente il Centro di Informazione </a:t>
            </a:r>
          </a:p>
          <a:p>
            <a:pPr lvl="1" eaLnBrk="1" hangingPunct="1">
              <a:buNone/>
            </a:pPr>
            <a:r>
              <a:rPr lang="it-IT" dirty="0" smtClean="0"/>
              <a:t>   e Consulenza di Istituto (CIC). </a:t>
            </a:r>
          </a:p>
          <a:p>
            <a:pPr lvl="1" eaLnBrk="1" hangingPunct="1"/>
            <a:r>
              <a:rPr lang="it-IT" dirty="0" smtClean="0"/>
              <a:t>Risulta problematica, dal punto di vista relazionale, la condizione attuale dell'Istituto: per causa di forza maggiore n. </a:t>
            </a:r>
            <a:r>
              <a:rPr lang="it-IT" dirty="0" err="1" smtClean="0"/>
              <a:t>……</a:t>
            </a:r>
            <a:r>
              <a:rPr lang="it-IT" dirty="0" smtClean="0"/>
              <a:t>.  classi della Sede </a:t>
            </a:r>
            <a:r>
              <a:rPr lang="it-IT" dirty="0" err="1" smtClean="0"/>
              <a:t>………</a:t>
            </a:r>
            <a:r>
              <a:rPr lang="it-IT" dirty="0" smtClean="0"/>
              <a:t> si sono trasferite in quella Centrale.</a:t>
            </a:r>
          </a:p>
          <a:p>
            <a:pPr lvl="1" eaLnBrk="1" hangingPunct="1">
              <a:buFont typeface="Wingdings 2" pitchFamily="18" charset="2"/>
              <a:buNone/>
            </a:pPr>
            <a:endParaRPr lang="it-IT" sz="2800" dirty="0" smtClean="0"/>
          </a:p>
        </p:txBody>
      </p:sp>
      <p:pic>
        <p:nvPicPr>
          <p:cNvPr id="14338" name="Picture 2" descr="http://www.liceopellecchia.it/images/ci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005064"/>
            <a:ext cx="1728192" cy="571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Processi</a:t>
            </a:r>
          </a:p>
        </p:txBody>
      </p:sp>
      <p:sp>
        <p:nvSpPr>
          <p:cNvPr id="23555" name="Segnaposto contenuto 4"/>
          <p:cNvSpPr>
            <a:spLocks noGrp="1"/>
          </p:cNvSpPr>
          <p:nvPr>
            <p:ph sz="quarter" idx="1"/>
          </p:nvPr>
        </p:nvSpPr>
        <p:spPr>
          <a:xfrm>
            <a:off x="395536" y="1124744"/>
            <a:ext cx="7772400" cy="5221288"/>
          </a:xfrm>
        </p:spPr>
        <p:txBody>
          <a:bodyPr/>
          <a:lstStyle/>
          <a:p>
            <a:pPr eaLnBrk="1" hangingPunct="1"/>
            <a:r>
              <a:rPr lang="it-IT" sz="2800" b="1" dirty="0" smtClean="0">
                <a:solidFill>
                  <a:srgbClr val="0000FF"/>
                </a:solidFill>
              </a:rPr>
              <a:t>Inclusione, integrazione, differenziazione  (Livello 3 )</a:t>
            </a:r>
          </a:p>
          <a:p>
            <a:pPr lvl="1" eaLnBrk="1" hangingPunct="1"/>
            <a:r>
              <a:rPr lang="it-IT" dirty="0" smtClean="0"/>
              <a:t>Il livello di politica scolastica relativo alla gestione della </a:t>
            </a:r>
            <a:r>
              <a:rPr lang="it-IT" dirty="0" err="1" smtClean="0"/>
              <a:t>diversabilità</a:t>
            </a:r>
            <a:r>
              <a:rPr lang="it-IT" dirty="0" smtClean="0"/>
              <a:t> è eccellente, essendo presenti in Istituto in media 30 alunni con </a:t>
            </a:r>
            <a:r>
              <a:rPr lang="it-IT" dirty="0" err="1" smtClean="0"/>
              <a:t>diversabilità</a:t>
            </a:r>
            <a:r>
              <a:rPr lang="it-IT" dirty="0" smtClean="0"/>
              <a:t>; accettabili le strategie compensative e </a:t>
            </a:r>
            <a:r>
              <a:rPr lang="it-IT" dirty="0" err="1" smtClean="0"/>
              <a:t>dispensative</a:t>
            </a:r>
            <a:r>
              <a:rPr lang="it-IT" dirty="0" smtClean="0"/>
              <a:t> messe in atto per gli allievi affetti da DSA/BES (in media frequentano </a:t>
            </a:r>
            <a:r>
              <a:rPr lang="it-IT" dirty="0" err="1" smtClean="0"/>
              <a:t>n°</a:t>
            </a:r>
            <a:r>
              <a:rPr lang="it-IT" dirty="0" smtClean="0"/>
              <a:t> 20 alunni con certificazione di DSA) e i processi di insegnamento/apprendimento individualizzati attivati attraverso sportello didattico - metodologico, pausa didattica di riallineamento e attività di recupero per l'"Area a rischio".</a:t>
            </a:r>
          </a:p>
          <a:p>
            <a:pPr lvl="1" eaLnBrk="1" hangingPunct="1"/>
            <a:r>
              <a:rPr lang="it-IT" dirty="0" smtClean="0"/>
              <a:t>Inadeguata la politica scolastica relativa all'integrazione degli alunni stranieri che non conoscono la lingua italiana.</a:t>
            </a:r>
          </a:p>
          <a:p>
            <a:pPr lvl="1" eaLnBrk="1" hangingPunct="1"/>
            <a:endParaRPr lang="it-IT" sz="2800" dirty="0" smtClean="0"/>
          </a:p>
        </p:txBody>
      </p:sp>
      <p:pic>
        <p:nvPicPr>
          <p:cNvPr id="13314" name="Picture 2" descr="https://encrypted-tbn1.gstatic.com/images?q=tbn:ANd9GcR6-uEZlXPEYmCHawZaltEumSiWduGoacw6qU9YqPtuRwxMPs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5680" y="404664"/>
            <a:ext cx="1838320" cy="1008112"/>
          </a:xfrm>
          <a:prstGeom prst="rect">
            <a:avLst/>
          </a:prstGeom>
          <a:noFill/>
        </p:spPr>
      </p:pic>
      <p:pic>
        <p:nvPicPr>
          <p:cNvPr id="13316" name="Picture 4" descr="https://encrypted-tbn3.gstatic.com/images?q=tbn:ANd9GcSZ9xMblU-gDU1erx0BAnc-uPoHO-a6pDbznmGgxhXQQUq_bVWs9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5581956"/>
            <a:ext cx="1403648" cy="1276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Processi</a:t>
            </a:r>
          </a:p>
        </p:txBody>
      </p:sp>
      <p:sp>
        <p:nvSpPr>
          <p:cNvPr id="24579" name="Segnaposto contenuto 4"/>
          <p:cNvSpPr>
            <a:spLocks noGrp="1"/>
          </p:cNvSpPr>
          <p:nvPr>
            <p:ph sz="quarter" idx="1"/>
          </p:nvPr>
        </p:nvSpPr>
        <p:spPr>
          <a:xfrm>
            <a:off x="827584" y="1052736"/>
            <a:ext cx="7772400" cy="5149850"/>
          </a:xfrm>
        </p:spPr>
        <p:txBody>
          <a:bodyPr/>
          <a:lstStyle/>
          <a:p>
            <a:pPr eaLnBrk="1" hangingPunct="1"/>
            <a:r>
              <a:rPr lang="it-IT" sz="2400" b="1" dirty="0" smtClean="0">
                <a:solidFill>
                  <a:srgbClr val="0000FF"/>
                </a:solidFill>
              </a:rPr>
              <a:t>Continuità e orientamento (Livello 5)</a:t>
            </a:r>
          </a:p>
          <a:p>
            <a:pPr lvl="1" eaLnBrk="1" hangingPunct="1"/>
            <a:r>
              <a:rPr lang="it-IT" sz="2000" dirty="0" smtClean="0"/>
              <a:t>Appartengono alla tradizione dell'Istituto le attività di continuità in ingresso e in uscita, nonché le attività di accoglienza, orientamento e </a:t>
            </a:r>
            <a:r>
              <a:rPr lang="it-IT" sz="2000" dirty="0" err="1" smtClean="0"/>
              <a:t>riorientamento</a:t>
            </a:r>
            <a:r>
              <a:rPr lang="it-IT" sz="2000" dirty="0" smtClean="0"/>
              <a:t>.</a:t>
            </a:r>
          </a:p>
          <a:p>
            <a:pPr lvl="1" eaLnBrk="1" hangingPunct="1"/>
            <a:r>
              <a:rPr lang="it-IT" sz="2000" dirty="0" smtClean="0"/>
              <a:t>Efficaci sia le attività </a:t>
            </a:r>
            <a:r>
              <a:rPr lang="it-IT" sz="2000" dirty="0" err="1" smtClean="0"/>
              <a:t>laboratoriali</a:t>
            </a:r>
            <a:r>
              <a:rPr lang="it-IT" sz="2000" dirty="0" smtClean="0"/>
              <a:t> interscolastiche (scuole medie I grado e ISTITUTO </a:t>
            </a:r>
            <a:r>
              <a:rPr lang="it-IT" sz="2000" dirty="0" err="1" smtClean="0"/>
              <a:t>…………</a:t>
            </a:r>
            <a:r>
              <a:rPr lang="it-IT" sz="2000" dirty="0" smtClean="0"/>
              <a:t>) sia le visite guidate in ambienti di lavoro coerenti con i percorsi formativi degli indirizzi di studio. </a:t>
            </a:r>
          </a:p>
          <a:p>
            <a:pPr eaLnBrk="1" hangingPunct="1"/>
            <a:endParaRPr lang="it-IT" sz="2400" b="1" dirty="0" smtClean="0">
              <a:solidFill>
                <a:srgbClr val="0000FF"/>
              </a:solidFill>
            </a:endParaRPr>
          </a:p>
          <a:p>
            <a:pPr eaLnBrk="1" hangingPunct="1"/>
            <a:r>
              <a:rPr lang="it-IT" sz="2400" b="1" dirty="0" smtClean="0">
                <a:solidFill>
                  <a:srgbClr val="0000FF"/>
                </a:solidFill>
              </a:rPr>
              <a:t>Identità strategica e capacità di direzione della scuola (leadership) (Livello 4)</a:t>
            </a:r>
          </a:p>
          <a:p>
            <a:pPr lvl="1" eaLnBrk="1" hangingPunct="1"/>
            <a:r>
              <a:rPr lang="it-IT" sz="2000" dirty="0" smtClean="0"/>
              <a:t>Adeguato il livello di identificazione e condivisione della </a:t>
            </a:r>
            <a:r>
              <a:rPr lang="it-IT" sz="2000" i="1" dirty="0" err="1" smtClean="0"/>
              <a:t>mission</a:t>
            </a:r>
            <a:r>
              <a:rPr lang="it-IT" sz="2000" dirty="0" smtClean="0"/>
              <a:t> da parte del personale docente, degli studenti e dei genitori.</a:t>
            </a:r>
          </a:p>
          <a:p>
            <a:pPr lvl="1" eaLnBrk="1" hangingPunct="1"/>
            <a:r>
              <a:rPr lang="it-IT" sz="2000" dirty="0" smtClean="0"/>
              <a:t>Inadeguata l'identità strategica del personale ATA.</a:t>
            </a:r>
          </a:p>
          <a:p>
            <a:pPr lvl="1" eaLnBrk="1" hangingPunct="1"/>
            <a:r>
              <a:rPr lang="it-IT" sz="2000" dirty="0" smtClean="0"/>
              <a:t>Buono lo stile di direzione, buona la leadership e la modalità di gestione da parte del dirigente e dei collaboratori.</a:t>
            </a:r>
            <a:endParaRPr lang="it-IT" dirty="0" smtClean="0"/>
          </a:p>
          <a:p>
            <a:pPr lvl="1" eaLnBrk="1" hangingPunct="1"/>
            <a:endParaRPr lang="it-IT" dirty="0" smtClean="0"/>
          </a:p>
        </p:txBody>
      </p:sp>
      <p:pic>
        <p:nvPicPr>
          <p:cNvPr id="5" name="Picture 2" descr="dirigente_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9824" y="5661195"/>
            <a:ext cx="1584176" cy="1196805"/>
          </a:xfrm>
          <a:prstGeom prst="rect">
            <a:avLst/>
          </a:prstGeom>
          <a:noFill/>
        </p:spPr>
      </p:pic>
      <p:sp>
        <p:nvSpPr>
          <p:cNvPr id="12292" name="AutoShape 4" descr="data:image/jpeg;base64,/9j/4AAQSkZJRgABAQAAAQABAAD/2wCEAAkGBxQREBIUEhQUFRUXFhQVFxgXFBQXFRUUFBQXFxUSFxYYHCggGB0lGxUXIjEiJSkrLi4uFyA1ODMtNygtLisBCgoKDg0OGxAQGiwkICQ3LCwsLCw0LCwwLCwsLC0sLCwsLCwwLCwsLSwrLCwsLCwsLCwsLCwsLC0sLCwsLCwsLP/AABEIALkAvwMBIgACEQEDEQH/xAAbAAABBQEBAAAAAAAAAAAAAAAAAQMEBQYCB//EAD8QAAIBAgQCBggDBgYDAQAAAAECEQADBBIhMQVBEyJRYXGBBjIzQnKRobFSssEHFCNic9EVgpKi8PFTg7MW/8QAGgEAAgMBAQAAAAAAAAAAAAAAAAIBAwQFBv/EACsRAAICAQQBAwIGAwAAAAAAAAABAhEDBBIhMUETIlEyYQUUcZGxwUKh8P/aAAwDAQACEQMRAD8A9wZoprp6aJmiKbaJuHumFKlyaYigUUFsdxOIW2uZtpA0BJk6AQKaw3EEuNlXNME6qw0EA7jvFROKH+GAfxp+ao+DaLy/A/3Skd3Q66svRS0zbu6wadqSLFoph73ZXHSmpoLJVFRRepxb4ophY9RSBqKgkWikmuXuAUAd0Ux04pRf7qmmRaHqK5R5pZqCSv49xqzgrDXsQ4RBzO5PJVG5PdXndn9uODN3KbF9bcx0nUMD8RQGQPrWV/b9iLpx9hbmYWFtKbcaKXLN0pBOmcAD/hqZ+0K9w3/BsILVoWrxVGsIVAvqnvtdj3SOZ3nSgD2rhuOt4i0l204e24zKymQQak15x+wnBXrXDGN0ELcvPctA79GVQZo5AsGP1516PQBEoooqwQK4uvCsewMfkJrumsV7N/hf8poIMtjeNuUBcoFlTIQ7jrfi20NRhx5lZWJIJRiJtaZSVBO/bl+ddYvDKqIWfKBlOY6Q0aeNQ1wFqCOkXqgg9ddM7q+wEbqIjTWuRHVqS3bjf6a6osP/ANO+vWy5Q5M240tkB994JFDek9wz1nEEggWteqJYxl2AI176r8RhLRmbyLo5PXXVLzAnyJA1p98Halm6cKetmIKaC9HVObacoih6tLuTD0l8E9eJ3TqLhIPckeWlI3ELv/kb/b/auEs21yp0gGkKsiYUR9I+lPJZTQyOXMaltvnVD1y+WOsMfgkYPHuoBeXU7n3l79Nx3b+O1XFtwwBBBB2I51TNdURLKJ0GoEkchrvXS3jblliN2U6Ke0/ynvqzTfilyUci4fkpy6ZdxLwPTqX6i23zKDBEiYO48a6rtUY7HyxoikU0zhMal0E22DRvHKdtO/tqLSdAPxRRRUgEUkUtFAHnP7YvS1sFatWbSqbl7MwuOoYW1WASoYEFyTp2RNUX7LfQnD422MfibjYm4bjSjA5FdI9cnW6Rp/L3Vt/2kcdw2DwqtibC4jO2S3bYLBaCSZYHKIFTfQTidvFYCzes2Bh0bNFsRAysQSCAJBI3ilG8GjsPGm0aCNBHZT1Ra66U0UCZzRRRTEBTeJ9R/hb8ppykYSCO3SoAy+KsB1SSVAIbQkEwIiRtvVbZ4cVcOhAymVUzlAk6AT1RB5cwDVpxzDqjqqCBlDeYY9vdVdbxKqwLLbYCREsskxroTrp9a4K0bx3Df/o6CnuW6hv/AAxgrgGSzo+hdVlWzGAp6uo33FLfw7y0QswVhnOW5BBvCfegxGzc6sFx1j3rBHwuT/aulx2CJghl8c/6Gnjp037px/j+yqWeMe0yqOEMOsiHYOTHWBWYA7tvCW7abThehUXMqjIU6uqtbSEGvIMSflWjtfujbMnm5H3NSl4ZZOyg+DE/Y1p/I39MkL+Yj8GeTDMDbY5ItvcOjsNLjZvw8uzn21f4PCTDOPhU8v5m7+wcqcs8MtIwIXUa6ljr2wTE1Mq3BoIY5bpctdFeTO5KkFFFFbygS5cyozATAmO2s+nC71h06BQ9uZTrBWtKxBay347e/ePKtJbpyqcuGOSt3jlfYaLaI3EcWLNssdpUeGZomsk/G7vSZlZwJ2JDCO9DofAFfGtdxDBi9ae22zCJ5g7hh3ggHyrBYmw9pylwQw/0sPxKeY+1UameSFOPR0NDiw5LjPvwbjhfEBeSdAQASOUHZhOsaHwIIO1JxTi1vDgZz1j6qDVmP2A7zWMwWLe2xyZiDMhSAwHvMmbSco+gPj2b9m5bLxcR10W3mzC8c0i610qTmjQztEaTNPHUKULXZXPSOGTa+vsTOL4+1i7eS/hrbqGDBLktqOZIgKfnVrwLjFohLItizACooI6Mjkq6CD3VksKykEqSesZJDannE8qeIrItVNS5Og/w/FKHHDPRKKpfRviZuqbbmXQDXm6HZvEbHy7auq6UJKStHFnBwk4y7RA4hxRbRjQtEkTEDlJ+fyqpxHpRGwTWCB13JDTlhV3kA/Ks5exVy8Xa4SiHcx1mnl/1Vf05UqcwBRVRWiB1ZAkEmTDHTvrny1bb44R0Y6CSXy/JqW9KGnWfWKwiAEkTmjMTtBqJxXjjsM1o3MjCQcx0HfHOs5cuiSc5XrTplEM+m4GszsZ3ow2NFshVJgCIgld8sHlvVU885Kk2acWjjH3Sr9B0m5dOpdz3kmPnTyYa70ZYGBlJA13AJAI8RUVuKlssEyRKgQNPLbzqXwzGGetor5lBJ99d/Cdde6qIxd8mrLL2Oq/YVOK3LRPShGUGD/DIPsgxYQdgxj9aW36QIYzWQYIDEMAOtcKArMztO/zq5xXDHAVlUsrKp6qk7jnFUt/hRLqWVhGu2UaGRuJ/6ppSnF04nnp5Jp8HKcSVlLBQ3qQAgn+IwVRGaTvvtvUvD4q33L1ygIzKCwMRJEb0zZ4YpcEdUDJEGCMpDLHYJAp3F8HBdCOk6kEe8CcxbNtpqeXYKVbWrpoKe2y99GeLhzHWysARmJJDESB3SP07a0lZD0W4UUZgJyyJJEHRFUKO+EmeU+Fa+uvpW3j5KpBRRXapWgU6VYFReE3i9lCd9vlpNTQkifGq7gXsF8/vSklhUfHYJLy5bihhy7Qe0HcHwqRSM0dp7hvQ68kpvwYrGcINpmnrKpLEzmKWx6oMAanUnuHnTXC+FNeltUBnWBE8hl5wI1+c1proKWbkgM2W47fhZspMd40A8BTGD4W1jBDPdN28oa4LsAZ3dswtgDdCSFA7IrnekpybT4+DZ60402+TL4vB9DcKCRAU6mVYttAO0nTTnOlco86HQ9n6jtFabjXCRfGYGGRWIHJiBKyeUNqKz/F8MWl1Jz5c58o1A5kcxzANZpNN8+f+o24NRKLqXQ7wrEG3ibB5M3Rt3C4IH+7LW7rzXD3ekVY3ImOYKnUg9gPPwr0TCMxtoX9YqM3jGtb9G3tcWZ/xGK3qS8nnvEsG3SSrF1J0YwIH8y+6KMPgXRgRlIQkKGiYaCzZgO4RMmCdasmaDpUMYW3cLENJ2IDSqxOhTbt0NV5NM8Xu8Mqhr/XWx/4jFvhwGZWZSpKkjUnQ6iJjUAcpp/BcBW4IQM0SJJVWg3A4PWgyIiY2pkYBk9m5OmkmCCIAI5McojXT61Nw+bL19TJiTJAnqgnmYq30FXuf9Gf820/Yr/Tn+BcT6GhEUlcsFVBDmRJ0Ogpzh/omnSrmdjozaARK5Rznedad/engDM0SDEyJHcZqVhuJMjBmAYBWGmh1gz2e7U+hBc+B462bVJtM0dlAiqo2AgeVOTTlpAVB7QDrvqNqbIitCZQ1Rw9lTuqnxApk4C3+BfLSpNFTQDduwqiFECusldUTUkMIpDRS21k1AD1r1dar+F2Mti2RzUN/qAMVaRXCWgFCjQAQPAUtj1wMVF4lpbL6gp1gRyHvHv6s1JYQaCJpnyJ0QXaZjUSf+d9cLZAiBtsJMA9w5Vy1s2YWCbY9VgCSg/A45gcm5c+2nFM7R4yI+dcrJjnCVLyboTjJBdQMCGEjmO3uql4w8Ity3IksCMsSwBOx2OhGmh0q4u2y6NDZRB6wI6pHOaZu4UXmtrcMR1gqbOVjNmJ5EaQO00Y4Nva/ITklyZ30cQm7ZUoTDs6v7vRhSCP08R3VuqgYG7ZtgWkuLIJABYZsxMkd++1T66OLHsVGSctzszHF+HdE+gOQ6qdSB2qfD9az1rg4OX+IxI0J0EjUnYbyxOs16lFRr2Atv6yKfLX5ioluaq+AjCCe6uTy8pfttmILE5c2siFMvpHVzFjHZlFOWeKDXMAAIlgerBIEwddDIMdk1vr/AKP2zOUsvdIYfJv71W4j0YMQvRkQQOqBE7wCCNa0LLRilpb7KKzi1bQHXnmGUjbcNqNxVnhcLndF7WAPgNW+gqBc9HjZysysCCOsQHUzm0gTHraeAqw9EMMbd7KWD9QnSdCMqzrzMsT5VTkpv7mjDCUe7o2QpCKUUtBcQ6JqUUFctbFNuE2jE10tqdadW0BXYFDZKiAFAFLRSjCVX8JxrXDdDR1HKiOzvqwNQ8HgxbV41LMzEjQmSYFAEsiaaax2UuFnIs5pj3iC3mRoTT1BFDPQ99cfua9g+Q/tUmipsKRBvgIvWIC7eM+7HMnsqr/cYRVL5MpzKxy9KBmMALqAI6us6b1M4zcKRcEEhXVQfVztEOT3QR51mcdYuG4b1ppcrkYNvcUGcs8tZI2iaz5c8Iun2Svgk+kORkW2S7kszBjlZRt1WHl3GqrhvGL2HOXW6sezZpI7GtudSvcZin7PFEdgjAozEqQdIYe7rz3002pL/D85gyIkhgQCPOubk1GWOTd8jRlt4kuD0KiiiuyKFFFFAFdxv2Y/qW/zConDvbr8Fz726l8c9mP6lv8AMKicO9uvwXPvbpH9SGXRdiubjQK6mo91ponKkKdpe7aU3qZiiqt8gH1uA12DUWKVGimWR+QJVFco011VwBSUtJNAEU3Esr1mY7nXMzGNzA1+WlSbbhgCDIIBBGxB2NU2NuTezJ1ptFRHJgxMTt1pA/y0/wANxdpLNhS6glQoBMEsg66weYg6UqlbaJriy0oqOMahIGZZOg1Gp7B21HvcWRTAlu8er8+flNS5JK2QZ/0kxDHEOknIqWwByzsXZm8YCj51BtXSCoB00Hz3p3jN4PfYjmltvzL+n1qJgDndhyVo+Sgn6muBqm5Z219hSXjOH27vrDX8Q0aOyefnNRlDWAvSu7WxIDjL29UXJEgjYEGD41Z1A/eOtIMjx07op/W2cPlDJ12b6iiiu6AUUUUAV3G/Zj+pb/MKicO9uvwXPvbqXxz2Y/qW/wAwqJw726/Bc+9ukf1IZdF3UZxrUmmLo1qMq4FOKKKKpJCikJrnPUOSQDqNFPJcmomeulPZTRnQEyonFGixdOvqNtM+qdo1p21cnelxNssjKGKkggMN1JGjDwrRGSZBUXR7LVVEEAISVdQuwGwGs9tVvFcIuZH3m40ggEBjbHWE9uQfKr+1gzGuQH+VTE8zBNcvwtCpB1Y65jyaCAQNhEnSs88Mm2x3JbaMrib4dcpzRIJ8jMd229cYm+WO+kQP+q0CcGTnZY+LqB8gagt6NsGi3lVJY6gtAJnKTnmRygR21z5aLUSjTaK6KHEEjriJUHQmAymMyk8thr21K4NahXeCod2YA+sBoDm78wI8qsONcFKJaIIP8W2G6uhWRAIn8QHzqNw0EWkmZiTOmpM86r9GWJVPsgkXCACTsASfACTVPhgQig7wKs8apNtwsSQRroNd5PLSarrb5gD2ifnVGb6UDPR6KSaZN+vRSkl2MP0Vyp0pS0VNgV/G/Zj+pb/MKicO9uvwXPvbqTxl5tj+pb/MKjcO9uvwXPvbpbuSGXReUhFITTXTd1TKSXYol1I1FcUOSabzVmlJXwSDGkpJpaquwCgUUk0AdBoNSbd3TWok12rU8MjiBNBpaiLpXRc1oWVEEmimBdNdpcmmU0wIfHLqpYcsJHVB1IiWADSNRBIM8orPyZ1k9/af71d8cYkW0GoZ8rrpD28rZ1aeUHxqmv2GtGBLpyYCXUbDOu5A06w86yayLlVfsFEDHYlWUorAk6GNYHOTsKatWSRA2FLctBWyrty8zP3JqctqFj9Y+1chrfKvCFNV0hrgilortvnsc6Fw0hM0lFHIELivqD47f5hTGCP8ZfgufdKkcV9mPjt/mFR8H7Zfgf7pUronwWxuGuRRRUcvsgKRlmlooasBpliuaeemapmqJCiiikAKUUgrqmQDgNLXFuu6tXJAUlLRTAUvpDhTpdXUdUNqZVlnK4jbQx8qpb1/MQxLZgpWSfdJBKwNCCQK1HGHK4e6RPq8uwnX6E1nMRZyu2ULEnQiQOyOyqMumyZXuxyoqyZFDsWwA0MfW8RrHOnYZ3yopYD1iPdJEgfIfUVCfhq38vTKjBSSkArkJEFlIMz31aYW90aBVLRJJJJzE/iY8zRi/D3XvE9aJopoocQaKuNAUTVPisY+HvDOS9l9R+O2w9ZR+JYgxvv4VWYzjGfDqhJN0OpYgaMLbhsw+LKPnSyyQh9TSIL/AIr7MfHb/MKj4P2y/Bc+6VB4nxtWLhdbaBGkeszdIuijzjxqmtcVui4QGhiCSYkWlaJVNNT1ee29RLPjiuWTao3dMW8YjOUVgWAJIGsAEDU7cxWaTiT3Eyu5VQWEyA9xQdCxHqrHZqaXhHEApZ1tNBAVPVtqEB1YAmZY92wFKs8W+GRZq6KhYXiSumZoTUiCwO3MRvUwGatUk+iRTXDJXdFDVgM5aIp6K5YUjggOKKKULSgKgruiKKtSAKKKKkBvE2RcRkbZlKnwYQfvWcxTG21u3dH8Rg2VljLcFuJJ5qdRpG50JrT1lvS1yt6wwE5Ld1j2ZSyA/Q+VWYm1KivLFOPI2DFOVwGDCdfMQaQNWs5vRtyKjcRYrbZl3A0qVTGN9m3gazZF7GdUyV5c85mme37jsqCOHXAJyEryIGn0qxwfPwNajBezXwri4tLHO+WQYi1hN8wIPyNNLhDmgBvvpWh497UeFSvR31G8f0pFo4yyenfXkKM+2CXYk0HB/wA30rQYz3/GoGC9dfip5aeKltArf8Nblr/lNGG6VeqWIUTAkgjw7q3JrNcd9sfAVbn0iwx3JhQ/we+7EqZYRMk7d1XHRGqj0a9a54L9zV4K2aSO7EmyRnozSmyaeFLWn0kFjBsaVwQalimzuKWWNLokZKnspKkttTD7illCgOaQ12d6596lfQBWcxrdLcNzcda0o7Qjw5Pi8jwWtTarO8M3/wDdf/8Atcq7FHmyrN9BU4Y6Mkz0Zy/5SAyfQx5U+tvTY0/a9e/4J9jUix6g8K0GJw5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2294" name="Picture 6" descr="http://psicologapsicoterapeutaroma.it/wp-content/uploads/2012/08/orientamento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-1"/>
            <a:ext cx="1080119" cy="1577601"/>
          </a:xfrm>
          <a:prstGeom prst="rect">
            <a:avLst/>
          </a:prstGeom>
          <a:noFill/>
        </p:spPr>
      </p:pic>
      <p:pic>
        <p:nvPicPr>
          <p:cNvPr id="12296" name="Picture 8" descr="https://encrypted-tbn3.gstatic.com/images?q=tbn:ANd9GcSOnkGOFbR2xZ1pToHOjx4iCO9yzBsvchon-912G8xxpWxObLV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924944"/>
            <a:ext cx="2857500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4082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Processi</a:t>
            </a:r>
          </a:p>
        </p:txBody>
      </p:sp>
      <p:sp>
        <p:nvSpPr>
          <p:cNvPr id="25603" name="Segnaposto contenuto 4"/>
          <p:cNvSpPr>
            <a:spLocks noGrp="1"/>
          </p:cNvSpPr>
          <p:nvPr>
            <p:ph sz="quarter" idx="1"/>
          </p:nvPr>
        </p:nvSpPr>
        <p:spPr>
          <a:xfrm>
            <a:off x="683568" y="1052736"/>
            <a:ext cx="8229600" cy="5292725"/>
          </a:xfrm>
        </p:spPr>
        <p:txBody>
          <a:bodyPr/>
          <a:lstStyle/>
          <a:p>
            <a:pPr eaLnBrk="1" hangingPunct="1"/>
            <a:r>
              <a:rPr lang="it-IT" sz="2000" b="1" dirty="0" smtClean="0">
                <a:solidFill>
                  <a:srgbClr val="0000FF"/>
                </a:solidFill>
              </a:rPr>
              <a:t>Gestione strategica delle risorse  (Livello 5)</a:t>
            </a:r>
          </a:p>
          <a:p>
            <a:pPr lvl="1" eaLnBrk="1" hangingPunct="1"/>
            <a:r>
              <a:rPr lang="it-IT" sz="2000" dirty="0" smtClean="0"/>
              <a:t>Buona la capacità di gestione strategica delle risorse umane e finanziare con un'efficace distribuzione dei compiti (chi fa che cosa) e con la valorizzazione delle competenze professionali.</a:t>
            </a:r>
          </a:p>
          <a:p>
            <a:pPr eaLnBrk="1" hangingPunct="1"/>
            <a:r>
              <a:rPr lang="it-IT" sz="2000" b="1" dirty="0" smtClean="0">
                <a:solidFill>
                  <a:srgbClr val="0000FF"/>
                </a:solidFill>
              </a:rPr>
              <a:t>Sviluppo professionale delle risorse (Livello 4)</a:t>
            </a:r>
          </a:p>
          <a:p>
            <a:pPr lvl="1" eaLnBrk="1" hangingPunct="1"/>
            <a:r>
              <a:rPr lang="it-IT" sz="2000" dirty="0" smtClean="0"/>
              <a:t>Nel corrente anno scolastico è stata attivata la seguente offerta formativa:</a:t>
            </a:r>
          </a:p>
          <a:p>
            <a:pPr marL="717550" lvl="2" eaLnBrk="1" hangingPunct="1"/>
            <a:r>
              <a:rPr lang="it-IT" sz="1800" dirty="0" smtClean="0"/>
              <a:t>"Lavorare" per competenze </a:t>
            </a:r>
          </a:p>
          <a:p>
            <a:pPr marL="717550" lvl="2" eaLnBrk="1" hangingPunct="1"/>
            <a:r>
              <a:rPr lang="it-IT" sz="1800" dirty="0" smtClean="0"/>
              <a:t>Progettazione curriculare per Assi Culturali</a:t>
            </a:r>
          </a:p>
          <a:p>
            <a:pPr marL="717550" lvl="2" eaLnBrk="1" hangingPunct="1"/>
            <a:r>
              <a:rPr lang="it-IT" sz="1800" dirty="0" smtClean="0"/>
              <a:t>Progettazione curriculare per Aree Disciplinari</a:t>
            </a:r>
          </a:p>
          <a:p>
            <a:pPr marL="717550" lvl="2" eaLnBrk="1" hangingPunct="1"/>
            <a:r>
              <a:rPr lang="it-IT" sz="1800" dirty="0" smtClean="0"/>
              <a:t>Registro e scrutinio elettronico</a:t>
            </a:r>
          </a:p>
          <a:p>
            <a:pPr marL="717550" lvl="2" eaLnBrk="1" hangingPunct="1"/>
            <a:r>
              <a:rPr lang="it-IT" sz="1800" dirty="0" smtClean="0"/>
              <a:t>Sicurezza negli ambienti di lavoro</a:t>
            </a:r>
          </a:p>
          <a:p>
            <a:pPr marL="717550" lvl="2" eaLnBrk="1" hangingPunct="1"/>
            <a:r>
              <a:rPr lang="it-IT" sz="1800" dirty="0" smtClean="0"/>
              <a:t>Progettazione di percorsi personalizzati per soggetti portatori di handicap secondo il modello ICF (scuola pilota) - CTS</a:t>
            </a:r>
          </a:p>
          <a:p>
            <a:pPr marL="717550" lvl="2" eaLnBrk="1" hangingPunct="1"/>
            <a:r>
              <a:rPr lang="it-IT" sz="1800" dirty="0" smtClean="0"/>
              <a:t>Misure compensative e </a:t>
            </a:r>
            <a:r>
              <a:rPr lang="it-IT" sz="1800" dirty="0" err="1" smtClean="0"/>
              <a:t>dispensative</a:t>
            </a:r>
            <a:r>
              <a:rPr lang="it-IT" sz="1800" dirty="0" smtClean="0"/>
              <a:t> e percorsi individualizzati per alunni affetti da DSA</a:t>
            </a:r>
          </a:p>
          <a:p>
            <a:pPr marL="717550" lvl="2" eaLnBrk="1" hangingPunct="1"/>
            <a:r>
              <a:rPr lang="it-IT" sz="1800" dirty="0" smtClean="0"/>
              <a:t>Formazione relativa alla prevenzione di comportamenti a rischio (alcolismo, uso di sostanze, stili alimentari, giochi d'azzardo)</a:t>
            </a:r>
          </a:p>
          <a:p>
            <a:pPr lvl="1" eaLnBrk="1" hangingPunct="1"/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772400" cy="706090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Processi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395536" y="908720"/>
            <a:ext cx="8352928" cy="5410200"/>
          </a:xfrm>
        </p:spPr>
        <p:txBody>
          <a:bodyPr/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it-IT" sz="2000" b="1" dirty="0" smtClean="0">
                <a:solidFill>
                  <a:srgbClr val="0000FF"/>
                </a:solidFill>
              </a:rPr>
              <a:t>Capacità di governo del Territorio e rapporti con le famiglie (Livello 3)</a:t>
            </a:r>
          </a:p>
          <a:p>
            <a:pPr lvl="1" eaLnBrk="1" hangingPunct="1">
              <a:defRPr/>
            </a:pPr>
            <a:r>
              <a:rPr lang="it-IT" sz="2000" dirty="0" smtClean="0"/>
              <a:t>Numerosi gli accordi di reti territoriali ed extraterritoriali</a:t>
            </a:r>
          </a:p>
          <a:p>
            <a:pPr lvl="1" eaLnBrk="1" hangingPunct="1">
              <a:defRPr/>
            </a:pPr>
            <a:r>
              <a:rPr lang="it-IT" sz="2000" dirty="0" smtClean="0"/>
              <a:t>Bassa la percentuale dei genitori che collabora attivamente alla realizzazione delle attività scolastiche a causa, anche, dell'alto tasso di pendolarismo degli studenti.</a:t>
            </a:r>
          </a:p>
          <a:p>
            <a:pPr lvl="1" eaLnBrk="1" hangingPunct="1">
              <a:defRPr/>
            </a:pPr>
            <a:r>
              <a:rPr lang="it-IT" sz="2000" dirty="0" smtClean="0"/>
              <a:t>Il tasso di partecipazione dei genitori  agli Organi Collegiali è basso; discreta la partecipazione agli  incontri scuola-famiglia; adeguati i contributi delle famiglie attraverso i contributi volontari</a:t>
            </a:r>
          </a:p>
          <a:p>
            <a:pPr eaLnBrk="1" hangingPunct="1">
              <a:defRPr/>
            </a:pPr>
            <a:r>
              <a:rPr lang="it-IT" sz="2000" b="1" dirty="0" smtClean="0">
                <a:solidFill>
                  <a:srgbClr val="0000FF"/>
                </a:solidFill>
              </a:rPr>
              <a:t>Attività di autovalutazione (Livello 5)</a:t>
            </a:r>
            <a:endParaRPr lang="it-IT" sz="2400" b="1" dirty="0" smtClean="0">
              <a:solidFill>
                <a:srgbClr val="0000FF"/>
              </a:solidFill>
            </a:endParaRPr>
          </a:p>
          <a:p>
            <a:pPr lvl="1" eaLnBrk="1" hangingPunct="1">
              <a:defRPr/>
            </a:pPr>
            <a:r>
              <a:rPr lang="it-IT" sz="2000" dirty="0" smtClean="0"/>
              <a:t>In Istituto è presente un nucleo di autovalutazione formalizzato che formula, somministra ed elabora i dati dei questionari di valutazione relativi a:</a:t>
            </a:r>
          </a:p>
          <a:p>
            <a:pPr lvl="2" eaLnBrk="1" hangingPunct="1">
              <a:defRPr/>
            </a:pPr>
            <a:r>
              <a:rPr lang="it-IT" dirty="0" smtClean="0"/>
              <a:t>Progettazione curriculare per competenze e Dispersione Scolastica (fine I quadrimestre e fine anno scolastico)</a:t>
            </a:r>
          </a:p>
          <a:p>
            <a:pPr lvl="2" eaLnBrk="1" hangingPunct="1">
              <a:defRPr/>
            </a:pPr>
            <a:r>
              <a:rPr lang="it-IT" dirty="0" smtClean="0"/>
              <a:t>Gradimento dell'Offerta Formativa e dei servizi scolastici da parte di studenti, genitori e personale ATA.</a:t>
            </a:r>
          </a:p>
          <a:p>
            <a:pPr lvl="2" eaLnBrk="1" hangingPunct="1">
              <a:defRPr/>
            </a:pPr>
            <a:r>
              <a:rPr lang="it-IT" dirty="0" smtClean="0"/>
              <a:t>Autovalutazione dei docenti</a:t>
            </a:r>
            <a:endParaRPr lang="it-IT" b="1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it-IT" sz="2400" dirty="0" smtClean="0"/>
          </a:p>
          <a:p>
            <a:pPr marL="450850" lvl="1" indent="-176213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Processi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914400" y="1341438"/>
            <a:ext cx="7978775" cy="3671738"/>
          </a:xfrm>
        </p:spPr>
        <p:txBody>
          <a:bodyPr/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it-IT" sz="2800" b="1" dirty="0" smtClean="0">
                <a:solidFill>
                  <a:srgbClr val="0000FF"/>
                </a:solidFill>
              </a:rPr>
              <a:t>Esperienze pregresse di autovalutazione</a:t>
            </a:r>
          </a:p>
          <a:p>
            <a:pPr eaLnBrk="1" hangingPunct="1">
              <a:defRPr/>
            </a:pPr>
            <a:endParaRPr lang="it-IT" sz="2400" dirty="0" smtClean="0"/>
          </a:p>
          <a:p>
            <a:pPr marL="450850" lvl="1" indent="-176213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it-IT" sz="2000" dirty="0" smtClean="0"/>
              <a:t> Dall’anno scolastico 2012/2013 la scuola  effettua attività di autovalutazione  e rendicontazione sociale. L’Istituto ha utilizzato  un modello strutturato  di autovalutazione  valido per gli anni  scolastici 2012/2013,  </a:t>
            </a:r>
            <a:r>
              <a:rPr lang="it-IT" sz="2000" dirty="0" err="1" smtClean="0"/>
              <a:t>2013</a:t>
            </a:r>
            <a:r>
              <a:rPr lang="it-IT" sz="2000" dirty="0" smtClean="0"/>
              <a:t>/2014, </a:t>
            </a:r>
            <a:r>
              <a:rPr lang="it-IT" sz="2000" dirty="0" err="1" smtClean="0"/>
              <a:t>2014</a:t>
            </a:r>
            <a:r>
              <a:rPr lang="it-IT" sz="2000" dirty="0" smtClean="0"/>
              <a:t>/2015.</a:t>
            </a:r>
          </a:p>
          <a:p>
            <a:pPr marL="450850" lvl="1" indent="-176213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it-IT" sz="2000" dirty="0" smtClean="0"/>
          </a:p>
          <a:p>
            <a:pPr marL="450850" lvl="1" indent="-176213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it-IT" sz="2000" dirty="0" smtClean="0"/>
              <a:t>I risultati dell’autovalutazione  sono presentati  al Collegio dei docenti,  al Consiglio d’Istituto e pubblicati sul sito della scuola.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Obiettivi di miglioramento (1)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52943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it-IT" sz="2400" b="1" dirty="0" smtClean="0">
                <a:solidFill>
                  <a:srgbClr val="0000FF"/>
                </a:solidFill>
              </a:rPr>
              <a:t>Riduzione del tasso di insuccesso nel I Biennio</a:t>
            </a:r>
          </a:p>
          <a:p>
            <a:pPr marL="271463" indent="-271463" eaLnBrk="1" hangingPunct="1">
              <a:buFont typeface="+mj-lt"/>
              <a:buAutoNum type="alphaLcParenR"/>
              <a:defRPr/>
            </a:pPr>
            <a:r>
              <a:rPr lang="it-IT" sz="2000" dirty="0" smtClean="0"/>
              <a:t>assegnazione di docenti competenti in materia di didattica </a:t>
            </a:r>
            <a:r>
              <a:rPr lang="it-IT" sz="2000" dirty="0" err="1" smtClean="0"/>
              <a:t>laboratoriale</a:t>
            </a:r>
            <a:r>
              <a:rPr lang="it-IT" sz="2000" dirty="0" smtClean="0"/>
              <a:t> e costruzione di ambienti di apprendimento;</a:t>
            </a:r>
          </a:p>
          <a:p>
            <a:pPr marL="271463" indent="-271463" eaLnBrk="1" hangingPunct="1">
              <a:buFont typeface="+mj-lt"/>
              <a:buAutoNum type="alphaLcParenR"/>
              <a:defRPr/>
            </a:pPr>
            <a:r>
              <a:rPr lang="it-IT" sz="2000" dirty="0" smtClean="0"/>
              <a:t>promozione della motivazione allo studio e della crescita umana e formativa degli studenti attraverso una didattica accattivante, stimolante e provocatoria; </a:t>
            </a:r>
          </a:p>
          <a:p>
            <a:pPr marL="271463" indent="-271463" eaLnBrk="1" hangingPunct="1">
              <a:buFont typeface="+mj-lt"/>
              <a:buAutoNum type="alphaLcParenR"/>
              <a:defRPr/>
            </a:pPr>
            <a:r>
              <a:rPr lang="it-IT" sz="2000" dirty="0" smtClean="0"/>
              <a:t>declinazione delle progettazioni secondo i nuovi ordinamenti; </a:t>
            </a:r>
          </a:p>
          <a:p>
            <a:pPr marL="271463" indent="-271463" eaLnBrk="1" hangingPunct="1">
              <a:buFont typeface="+mj-lt"/>
              <a:buAutoNum type="alphaLcParenR"/>
              <a:defRPr/>
            </a:pPr>
            <a:r>
              <a:rPr lang="it-IT" sz="2000" dirty="0" smtClean="0"/>
              <a:t>potenziamento dell'attività di studio.</a:t>
            </a:r>
            <a:endParaRPr lang="it-IT" sz="24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endParaRPr lang="it-IT" sz="2800" b="1" dirty="0"/>
          </a:p>
        </p:txBody>
      </p:sp>
      <p:sp>
        <p:nvSpPr>
          <p:cNvPr id="27652" name="Segnaposto contenuto 6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675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it-IT" sz="2400" b="1" dirty="0" smtClean="0">
                <a:solidFill>
                  <a:srgbClr val="0000FF"/>
                </a:solidFill>
              </a:rPr>
              <a:t>Indicatore</a:t>
            </a:r>
          </a:p>
          <a:p>
            <a:pPr eaLnBrk="1" hangingPunct="1">
              <a:buFont typeface="Wingdings 2" pitchFamily="18" charset="2"/>
              <a:buNone/>
            </a:pPr>
            <a:endParaRPr lang="it-IT" sz="2400" b="1" dirty="0" smtClean="0"/>
          </a:p>
          <a:p>
            <a:pPr eaLnBrk="1" hangingPunct="1"/>
            <a:r>
              <a:rPr lang="it-IT" sz="2000" dirty="0" smtClean="0"/>
              <a:t>Riduzione del tasso di insuccesso dal 22,5% al 15%</a:t>
            </a:r>
          </a:p>
          <a:p>
            <a:pPr eaLnBrk="1" hangingPunct="1"/>
            <a:endParaRPr lang="it-IT" sz="3200" dirty="0" smtClean="0"/>
          </a:p>
        </p:txBody>
      </p:sp>
      <p:pic>
        <p:nvPicPr>
          <p:cNvPr id="8194" name="Picture 2" descr="http://www.mammedomani.it/images/stories/salute/articoli/Pagella_Scolast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645024"/>
            <a:ext cx="1690874" cy="159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Obiettivi di miglioramento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r>
              <a:rPr lang="it-IT" sz="3200" b="1" dirty="0" smtClean="0">
                <a:solidFill>
                  <a:srgbClr val="0000FF"/>
                </a:solidFill>
              </a:rPr>
              <a:t>Situazione attuale </a:t>
            </a:r>
            <a:endParaRPr lang="it-IT" b="1" dirty="0" smtClean="0">
              <a:solidFill>
                <a:srgbClr val="0000FF"/>
              </a:solidFill>
            </a:endParaRPr>
          </a:p>
          <a:p>
            <a:r>
              <a:rPr lang="it-IT" dirty="0" smtClean="0"/>
              <a:t>l tasso di insuccesso nelle classi I è pari al 25%; nelle classi II è pari al 20%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2"/>
          </p:nvPr>
        </p:nvSpPr>
        <p:spPr>
          <a:xfrm>
            <a:off x="899592" y="3501008"/>
            <a:ext cx="4104456" cy="3133328"/>
          </a:xfrm>
        </p:spPr>
        <p:txBody>
          <a:bodyPr/>
          <a:lstStyle/>
          <a:p>
            <a:r>
              <a:rPr lang="it-IT" sz="3200" b="1" dirty="0" smtClean="0">
                <a:solidFill>
                  <a:srgbClr val="0000FF"/>
                </a:solidFill>
              </a:rPr>
              <a:t>Valori di riferimento</a:t>
            </a:r>
          </a:p>
          <a:p>
            <a:r>
              <a:rPr lang="it-IT" sz="2000" dirty="0" smtClean="0"/>
              <a:t>Dati Scuola in Chiaro</a:t>
            </a:r>
          </a:p>
          <a:p>
            <a:r>
              <a:rPr lang="it-IT" sz="2000" dirty="0" smtClean="0"/>
              <a:t>- Esiti del I quadrimestre </a:t>
            </a:r>
          </a:p>
          <a:p>
            <a:r>
              <a:rPr lang="it-IT" sz="2000" dirty="0" smtClean="0"/>
              <a:t>- Monitoraggio (questionari interni) relativo alla Progettazione per competenze dei Consigli di classe e alla Dispersione Scolastica</a:t>
            </a:r>
            <a:endParaRPr lang="it-IT" sz="2000" dirty="0"/>
          </a:p>
        </p:txBody>
      </p:sp>
      <p:sp>
        <p:nvSpPr>
          <p:cNvPr id="8" name="Segnaposto contenuto 6"/>
          <p:cNvSpPr txBox="1">
            <a:spLocks/>
          </p:cNvSpPr>
          <p:nvPr/>
        </p:nvSpPr>
        <p:spPr bwMode="auto">
          <a:xfrm>
            <a:off x="5220072" y="1412776"/>
            <a:ext cx="3749040" cy="313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it-IT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Risultato atteso</a:t>
            </a:r>
          </a:p>
          <a:p>
            <a:pPr marL="273050" lvl="0" indent="-273050" eaLnBrk="0" hangingPunct="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it-IT" sz="2000" dirty="0" smtClean="0">
                <a:latin typeface="+mn-lt"/>
              </a:rPr>
              <a:t>Riduzione del tasso d'insuccesso al 20% per le classi Prime e al 15% per le classi Seconde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http://www.mammedomani.it/images/stories/salute/articoli/Pagella_Scolast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717032"/>
            <a:ext cx="1690874" cy="159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Obiettivi di miglioramento (2)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5294313"/>
          </a:xfrm>
        </p:spPr>
        <p:txBody>
          <a:bodyPr/>
          <a:lstStyle/>
          <a:p>
            <a:pPr marL="90488" indent="-90488" eaLnBrk="1" hangingPunct="1">
              <a:buFont typeface="+mj-lt"/>
              <a:buNone/>
              <a:defRPr/>
            </a:pPr>
            <a:r>
              <a:rPr lang="it-IT" sz="3200" b="1" dirty="0" smtClean="0">
                <a:solidFill>
                  <a:srgbClr val="0000FF"/>
                </a:solidFill>
              </a:rPr>
              <a:t>Formazione dei docenti in merito a: </a:t>
            </a:r>
          </a:p>
          <a:p>
            <a:pPr marL="450850" lvl="1" indent="-176213" eaLnBrk="1" hangingPunct="1">
              <a:defRPr/>
            </a:pPr>
            <a:r>
              <a:rPr lang="it-IT" sz="2000" dirty="0" smtClean="0"/>
              <a:t>progettazione per competenze; </a:t>
            </a:r>
          </a:p>
          <a:p>
            <a:pPr marL="450850" lvl="1" indent="-176213" eaLnBrk="1" hangingPunct="1">
              <a:defRPr/>
            </a:pPr>
            <a:r>
              <a:rPr lang="it-IT" sz="2000" dirty="0" smtClean="0"/>
              <a:t>valutazione per competenze; </a:t>
            </a:r>
          </a:p>
          <a:p>
            <a:pPr marL="450850" lvl="1" indent="-176213" eaLnBrk="1" hangingPunct="1">
              <a:defRPr/>
            </a:pPr>
            <a:r>
              <a:rPr lang="it-IT" sz="2000" dirty="0" smtClean="0"/>
              <a:t>certificazione delle competenze; </a:t>
            </a:r>
          </a:p>
          <a:p>
            <a:pPr marL="450850" lvl="1" indent="-176213" eaLnBrk="1" hangingPunct="1">
              <a:defRPr/>
            </a:pPr>
            <a:r>
              <a:rPr lang="it-IT" sz="2000" dirty="0" smtClean="0"/>
              <a:t>nuove competenze professionali del docente;</a:t>
            </a:r>
          </a:p>
          <a:p>
            <a:pPr marL="450850" lvl="1" indent="-176213" eaLnBrk="1" hangingPunct="1">
              <a:defRPr/>
            </a:pPr>
            <a:r>
              <a:rPr lang="it-IT" sz="2000" dirty="0" smtClean="0"/>
              <a:t>relazioni tra docenti, </a:t>
            </a:r>
            <a:r>
              <a:rPr lang="it-IT" sz="2000" dirty="0" err="1" smtClean="0"/>
              <a:t>docenti</a:t>
            </a:r>
            <a:r>
              <a:rPr lang="it-IT" sz="2000" dirty="0" smtClean="0"/>
              <a:t> - alunni. </a:t>
            </a:r>
          </a:p>
          <a:p>
            <a:pPr marL="90488" indent="-90488" eaLnBrk="1" hangingPunct="1">
              <a:buFont typeface="+mj-lt"/>
              <a:buNone/>
              <a:defRPr/>
            </a:pPr>
            <a:r>
              <a:rPr lang="it-IT" sz="2400" dirty="0" smtClean="0"/>
              <a:t>Saranno attivati processi di:</a:t>
            </a:r>
          </a:p>
          <a:p>
            <a:pPr marL="546101" lvl="1" indent="-271463" eaLnBrk="1" hangingPunct="1">
              <a:buFont typeface="+mj-lt"/>
              <a:buAutoNum type="alphaLcParenR"/>
              <a:defRPr/>
            </a:pPr>
            <a:r>
              <a:rPr lang="it-IT" sz="2000" dirty="0" smtClean="0"/>
              <a:t>formazione in aula dei docenti; </a:t>
            </a:r>
          </a:p>
          <a:p>
            <a:pPr marL="546101" lvl="1" indent="-271463" eaLnBrk="1" hangingPunct="1">
              <a:buFont typeface="+mj-lt"/>
              <a:buAutoNum type="alphaLcParenR"/>
              <a:defRPr/>
            </a:pPr>
            <a:r>
              <a:rPr lang="it-IT" sz="2000" dirty="0" smtClean="0"/>
              <a:t>gruppo di studio, ricerca e progettazione didattica; </a:t>
            </a:r>
          </a:p>
          <a:p>
            <a:pPr marL="546101" lvl="1" indent="-271463" eaLnBrk="1" hangingPunct="1">
              <a:buFont typeface="+mj-lt"/>
              <a:buAutoNum type="alphaLcParenR"/>
              <a:defRPr/>
            </a:pPr>
            <a:r>
              <a:rPr lang="it-IT" sz="2000" dirty="0" smtClean="0"/>
              <a:t>produzione materiali-guida.</a:t>
            </a:r>
          </a:p>
          <a:p>
            <a:pPr eaLnBrk="1" hangingPunct="1">
              <a:defRPr/>
            </a:pPr>
            <a:endParaRPr lang="it-IT" sz="2800" b="1" dirty="0"/>
          </a:p>
        </p:txBody>
      </p:sp>
      <p:sp>
        <p:nvSpPr>
          <p:cNvPr id="28676" name="Segnaposto contenuto 6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675" cy="241324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it-IT" sz="3200" b="1" dirty="0" smtClean="0">
                <a:solidFill>
                  <a:srgbClr val="0000FF"/>
                </a:solidFill>
              </a:rPr>
              <a:t>Indicatore</a:t>
            </a:r>
          </a:p>
          <a:p>
            <a:pPr eaLnBrk="1" hangingPunct="1">
              <a:buFont typeface="Wingdings 2" pitchFamily="18" charset="2"/>
              <a:buNone/>
            </a:pPr>
            <a:endParaRPr lang="it-IT" sz="2400" b="1" dirty="0" smtClean="0"/>
          </a:p>
          <a:p>
            <a:pPr eaLnBrk="1" hangingPunct="1"/>
            <a:r>
              <a:rPr lang="it-IT" sz="2000" dirty="0" smtClean="0"/>
              <a:t>Un’attività didattica innovativa da sperimentare in almeno 4 classi prime</a:t>
            </a:r>
          </a:p>
          <a:p>
            <a:pPr eaLnBrk="1" hangingPunct="1">
              <a:buFont typeface="Wingdings 2" pitchFamily="18" charset="2"/>
              <a:buNone/>
            </a:pPr>
            <a:endParaRPr lang="it-IT" sz="3200" dirty="0" smtClean="0"/>
          </a:p>
        </p:txBody>
      </p:sp>
      <p:pic>
        <p:nvPicPr>
          <p:cNvPr id="6146" name="Picture 2" descr="http://www.scuolamarconimartina.it/immagini_Formazione_docenti/AggPerson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861048"/>
            <a:ext cx="2667000" cy="196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Riferimenti per l’elaborazione del Rapporto di Autovalutazione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8195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it-IT" dirty="0" smtClean="0"/>
              <a:t>Scuola in chiaro</a:t>
            </a:r>
          </a:p>
          <a:p>
            <a:pPr eaLnBrk="1" hangingPunct="1"/>
            <a:r>
              <a:rPr lang="it-IT" dirty="0" smtClean="0"/>
              <a:t>Dati prove INVALSI </a:t>
            </a:r>
            <a:r>
              <a:rPr lang="it-IT" dirty="0" err="1" smtClean="0"/>
              <a:t>a.s.</a:t>
            </a:r>
            <a:r>
              <a:rPr lang="it-IT" dirty="0" smtClean="0"/>
              <a:t> </a:t>
            </a:r>
            <a:r>
              <a:rPr lang="it-IT" dirty="0" err="1" smtClean="0"/>
              <a:t>………………</a:t>
            </a:r>
            <a:endParaRPr lang="it-IT" dirty="0" smtClean="0"/>
          </a:p>
          <a:p>
            <a:pPr eaLnBrk="1" hangingPunct="1"/>
            <a:r>
              <a:rPr lang="it-IT" dirty="0" smtClean="0"/>
              <a:t>Questionario Scuola (a cura del Dirigente Scolastico)</a:t>
            </a:r>
          </a:p>
          <a:p>
            <a:pPr eaLnBrk="1" hangingPunct="1"/>
            <a:r>
              <a:rPr lang="it-IT" dirty="0" smtClean="0"/>
              <a:t>Monitoraggio Progettazione curriculare per competenze  e Dispersione Scolastica I quadrimestre</a:t>
            </a:r>
          </a:p>
          <a:p>
            <a:pPr eaLnBrk="1" hangingPunct="1"/>
            <a:r>
              <a:rPr lang="it-IT" dirty="0" smtClean="0"/>
              <a:t>Dati e informazioni dei: Questionario Docenti, Questionario Alunni, Questionario Genitori, Questionario Personale ATA</a:t>
            </a:r>
          </a:p>
        </p:txBody>
      </p:sp>
      <p:sp>
        <p:nvSpPr>
          <p:cNvPr id="32770" name="AutoShape 2" descr="data:image/jpeg;base64,/9j/4AAQSkZJRgABAQAAAQABAAD/2wCEAAkGBxQTEhQUExQUFhQVFxcYFxgXGB4gHxgfGhoXIBYXGhodKCgsGx8xHhwaITEhJSkrLi4uHR8zRDQsNyotLisBCgoKDg0OGxAQGywkHyQsLCwtLCw0LCwsNCwsLCwsLC8sLCwsLCwsLCwsLCwsLCwsLCwsLDQsLCwsLCwsLDQsLP/AABEIADoAnAMBEQACEQEDEQH/xAAbAAABBQEBAAAAAAAAAAAAAAAEAAEDBQYCB//EADsQAAIBAgMDCQQKAgMBAAAAAAECAwARBBIhBTFBBhMVUVNhcZLRIoGRoQcyM0JicrGywfAUUiM04Rb/xAAZAQADAQEBAAAAAAAAAAAAAAAAAQIDBAX/xAAtEQACAQMEAQMCBgMBAAAAAAAAAQIDERIEITFRQRMiYRRxIzKBkaHBQrHw0f/aAAwDAQACEQMRAD8A9eJpN2Ae3u8dN+4eNFwERRkh2Oc398N9ZQrwlJxXKHix60yQrDFrUZILDqb0ZILCNGSCwxbW3Gs6deFRZRG4tDGQXA693f4VpkhWGkkyi5Bt4UZILDl+vTu4n3VgtXTbxjd/ZDwYwk8fhWrqpeGGLOrjrHfru8eqsHraS2d/2HgxyR1jUXGu+3VR9bS+f2FgzjnRXRmhYscyCnmgsxy1GSCwg3jTTTCxnOUuJdZVCu6jIDZWI+82uldFJJoRfYyFnUqpykldQSNMwzC413XrnYmrlSt5J5kSdC0bKGTMSYzfNEShFwcveaylNJ2b3f3FjIJaZcLBnxc4Vc49uVwQLgCwIC2u2tjepq0nUVsmvsXD28lnImmXTTVbaeIrz6tN6aakndGqdyhm5XYFJeZbFxCS4GUvqCdwJ3A9xNenYi4ZtfbmHwqhsRLHECbDM2rHiAN538KQEf8A9JhzAcSs0RgFgZMwyjW2vUb20NPccbPkJxW0EjVTK6pnYRqWawZm0VR1mueepUW4pNtcjcVcD2pyoweGbLPiYo2YAgE66DfYageNTooNUv1Cb3DJtqYfJE7yRGOZlWNrgq7N9UKeJNdZBNGgGq6X0XeR42vXBXl61RUlwuS0rK4Hsnacc3OBJEdo3KSFToGU8fDq4V2KCgrR2RN7lgD/AHq66YDTyWI0vfTwptlRjdMjxcJ0K/WQ5l7/APZfeK5KsVCTb/LPZ/D8Ml7r5QyuDYrubUenjToSaWEvzR2Ke+5J46d/63roEci/9/ijcDuP5VUORMzXKr7VfyD9zV2UuCDSYkNb2c17j6pANu4mudiZhvo+iMe0Noo2jKcIreIw4vrx3Gp4HFbEX0jYhcRi48K8U00MMTySiKMvaSZSkBPVZecYdd+6mMvPo42w2IwUfOgieA81KrfWDJYEEdZFj765tZFOk7+NyocmKTAMmDmfDjDY/Zr87IQzMkwBLMwL63YG+pAOnCphqFkoTVmGOxa8nzFNtBib2GDwpwwk3qjZzJa/3r5ATXRe62YgT6QMNhRhdprhtJQsD4lVuQCSch6lawa9tSLVDqYziuwtsXP0hzZosCARrjsOVA36MST8AT7qw0+mxu5ctFSZxyFwscjYxpAHnOKmEuce1YMREt94XmwpHA1dShxg7f6BMyeNULIY4v8ArJteHmgpuAcn/MFPAZydBuN60SqY2dr2e/z4J2PSeU22DhsHLMovIEywqATd2IWMDfcliOFZ6eiofLfLKkzAcinXC4uKERzwxzwqpaVMoM8QN2F/rZlJv12HVXS9yEekR7fw4NmcEqbHIGYa8cwB0oUB3LDCYuOYAxsrgGxsdx4X4ilYdyRiOO/9PCokoyTUgQK91uQLrvdRw/Gv8iuHBqShJ2l/jLw/h/0Nu264JY2vbiCNCOPeO/urppVcrxkrSXKB9oQHfvrUDuMa7++qhyJ8Ga5Vfar+QfuauylwQatFvcdxrnfA0Zva/IXCTTPOVkEsti5SaRcxAsLhWA3VNxh2weTkOGLmMH/kylizMxbKuVdWJNgOHj10XAlwuxoo55ZY1ytMVMupsxUWBtewNja43+6uWf4tXDxHd/fwilsrlTjvo/wUkrPzVs5zSIHYI5vvaMEKSTrqK6nuyQ3a/JLD4lY+cW5ivkYEqydYVkKkDuvXOqCTvBtfz/sd+ysxXJ5MJh2iw8EUiyG8iOfrA3Dlixu53byePhThTpqtF1ZtKz3+f22RhqJ1Yw/Bim78PobY/IjBxOskaaqDkzSM3Ng78gYnL7rVs7+TbYK2nyQwmIYzSAq+WzOkjxllt94oRmHjeiIPczu0IsNNh1hXBs2GiYMhVzHlK39pQtjxPGqEKTY2ChhjxCRySDnEYK80hysubKbMxGhv77HgKQB/KsRTPFG6Zo4ZEbfYmQg5dRwC3uOOa1XTjfcUmS7RnCKoVlVhbQWHs8dOrT5Vnq6jhTajOMZPjIuhBSnvFtebEGNnaJVnW3PC1iNM/wCFrbwR8K3UZOKUuf7M21k8eDVbC2muKhWVfZzD2l3kHiL1g0WmUEXKp31TDMQptcP/AOfKpnSjKOMgUmF4TbUZiaddEH2kfFT/ALJ6VxunLJQk/cvyy/p/9/BXG648go5UsRnMDc1fVwwv3ErbSuva+Mn7ibmhwOIDgMuqsLg6VNOrF1MPJUltcoOVX2q/kH7mr0KXBmatN9c7GiUACptYZG83BdT/AHd1/pWE9RvjT9z/AIX3ZSj2PHGANbVVGl6cbPdvdv5FJ3ZXzzkOcpIrOc2pbGEptPY6THHiNf1pqt2NVOzKcocUkuNhGiiIZmLcSTcAkeA8Na9Slf6SbX+Wx5WonCprYJ8R3ZRqbx4ie1kkYqqjTjoDbeNd3WK6VPGrT0/LSu2cKV6NXUPZSdkjYbBw5OBMatcmNgNeJB0+OlcOpleq2z3dDFR08Un4AOT22IYsOwkIDpcZCNSddLVi1c6kccpMUsmDRwhS7j2Tw0akuRsp8ThTE5VnZryIwud4Itf4gitqbujOQZtWcXF9wsunfYt8dBXj6y1fXU6L4j7n8vwejp/wtLOouZbfoRbWxRLqBqIhmbW3vJr3TzAr6Pp2icwyArzg5xVPC5Jt8CPhXLLc1RX7MwszRSNC5GUm6g2vprbvtwofIBvMK+APM3JDAsu8i2+/67qXncpK62Jpdo4Y4U/VMhWwUXBva2o3HxrFU6sX7Ze3pi9vNiz5H4VljF+rcV3X7/WtFUlnjjt3/wCoVrIi5Vfar+QfuauylwI1SrfSuWpBTjZji7MgxegNur+Rf9a87UUoxlG17P5Zbk8WyPAThc2Y7wD491b0XGF14OeM+zmTFFmHAX3etDqOUkGTbQKKyMx6ABZsAjNmKjNaxNt46q0VWajim7EenC+VlclTZsfMlcgILjS38Vj6tT11JN3sb+nD0cbK3X6jxQBNALWq3e+5mD4jZsbnMVF+u1NSa2HdlLyq2tHh0EYTPI2qgjQd/ee4VcE27jV2U+x+T+IlPPSuyyW9kHXzDgO4Vp6uL2G2XBSYGz4cs24MjLr8bGt4aiD55BO+wdg9hvKwaZVRRYlBqW6s7dXcKqVS+yNVE0jYOMsrEDMu4218L++s7lHeGwMcZOUAXbW3zoA5j2fGmqqFufatpu3GhjXwA9CxFswUAk3vbcK5Izdao2n7V/JbVkWMMYUC1dceTNmb5Vfar+QfuauulwSak9xtXO1cDho7+H9vWFSgptXey8FKRAcGOuh6ddmTgh0wliDf5U1QSd7goWdxv8L8R+FL6ddi9MX+F+L5UfTrsPTF/hfi+VH067D0yPHbPLwtEshTMdWABNuIHV40Q08YycvJdvbiLC7PKoqtIXKi2YixI+6D1kbr1UqKkTgSf4X4vlU/TrsXpkOI2QjlS1iVN1JA08Oqn6HyPAKw+FVRawPeaqNGK53GopHSQgEkDf8AKmqSXBSSXB0Ep4DuIJRgPIcCjALnJiHVxvUVKWcXFO1xqbQlTXfe9FOioRxQnK51l1vVYPJO4X2Mvyq+1X8g/c1ddLgkGx+OlEsgEjgB3AAY6e0bCqjFWWwgfpCXtZPOfWniugF0hL2snnPrRiugF0hL2snnPrRiugF0hL2snnPrRiugF0hL2snnPrRiugF0hL2snnPrRiugF0hL2snnPrRiugF0hL2snnPrRiugF0hL2snnPrRiugF0hL2snnPrRiugF0hL2snnPrRiugF0hL2snnPrRiugF0hL2snnPrRiugF0hL2snnPrRiugF0hL2snnPrRiugF0hL2snnPrRiugF0hL2snnPrRiugF0hL2snnPrRiugBMZiHYgszE24knrq0k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2772" name="AutoShape 4" descr="data:image/jpeg;base64,/9j/4AAQSkZJRgABAQAAAQABAAD/2wCEAAkGBxQTEhQUExQUFhQVFxcYFxgXGB4gHxgfGhoXIBYXGhodKCgsGx8xHhwaITEhJSkrLi4uHR8zRDQsNyotLisBCgoKDg0OGxAQGywkHyQsLCwtLCw0LCwsNCwsLCwsLC8sLCwsLCwsLCwsLCwsLCwsLCwsLDQsLCwsLCwsLDQsLP/AABEIADoAnAMBEQACEQEDEQH/xAAbAAABBQEBAAAAAAAAAAAAAAAEAAEDBQYCB//EADsQAAIBAgMDCQQKAgMBAAAAAAECAwARBBIhBTFBBhMVUVNhcZLRIoGRoQcyM0JicrGywfAUUiM04Rb/xAAZAQADAQEBAAAAAAAAAAAAAAAAAQIDBAX/xAAtEQACAQMEAQMCBgMBAAAAAAAAAQIDERIEITFRQRMiYRRxIzKBkaHBQrHw0f/aAAwDAQACEQMRAD8A9eJpN2Ae3u8dN+4eNFwERRkh2Oc398N9ZQrwlJxXKHix60yQrDFrUZILDqb0ZILCNGSCwxbW3Gs6deFRZRG4tDGQXA693f4VpkhWGkkyi5Bt4UZILDl+vTu4n3VgtXTbxjd/ZDwYwk8fhWrqpeGGLOrjrHfru8eqsHraS2d/2HgxyR1jUXGu+3VR9bS+f2FgzjnRXRmhYscyCnmgsxy1GSCwg3jTTTCxnOUuJdZVCu6jIDZWI+82uldFJJoRfYyFnUqpykldQSNMwzC413XrnYmrlSt5J5kSdC0bKGTMSYzfNEShFwcveaylNJ2b3f3FjIJaZcLBnxc4Vc49uVwQLgCwIC2u2tjepq0nUVsmvsXD28lnImmXTTVbaeIrz6tN6aakndGqdyhm5XYFJeZbFxCS4GUvqCdwJ3A9xNenYi4ZtfbmHwqhsRLHECbDM2rHiAN538KQEf8A9JhzAcSs0RgFgZMwyjW2vUb20NPccbPkJxW0EjVTK6pnYRqWawZm0VR1mueepUW4pNtcjcVcD2pyoweGbLPiYo2YAgE66DfYageNTooNUv1Cb3DJtqYfJE7yRGOZlWNrgq7N9UKeJNdZBNGgGq6X0XeR42vXBXl61RUlwuS0rK4Hsnacc3OBJEdo3KSFToGU8fDq4V2KCgrR2RN7lgD/AHq66YDTyWI0vfTwptlRjdMjxcJ0K/WQ5l7/APZfeK5KsVCTb/LPZ/D8Ml7r5QyuDYrubUenjToSaWEvzR2Ke+5J46d/63roEci/9/ijcDuP5VUORMzXKr7VfyD9zV2UuCDSYkNb2c17j6pANu4mudiZhvo+iMe0Noo2jKcIreIw4vrx3Gp4HFbEX0jYhcRi48K8U00MMTySiKMvaSZSkBPVZecYdd+6mMvPo42w2IwUfOgieA81KrfWDJYEEdZFj765tZFOk7+NyocmKTAMmDmfDjDY/Zr87IQzMkwBLMwL63YG+pAOnCphqFkoTVmGOxa8nzFNtBib2GDwpwwk3qjZzJa/3r5ATXRe62YgT6QMNhRhdprhtJQsD4lVuQCSch6lawa9tSLVDqYziuwtsXP0hzZosCARrjsOVA36MST8AT7qw0+mxu5ctFSZxyFwscjYxpAHnOKmEuce1YMREt94XmwpHA1dShxg7f6BMyeNULIY4v8ArJteHmgpuAcn/MFPAZydBuN60SqY2dr2e/z4J2PSeU22DhsHLMovIEywqATd2IWMDfcliOFZ6eiofLfLKkzAcinXC4uKERzwxzwqpaVMoM8QN2F/rZlJv12HVXS9yEekR7fw4NmcEqbHIGYa8cwB0oUB3LDCYuOYAxsrgGxsdx4X4ilYdyRiOO/9PCokoyTUgQK91uQLrvdRw/Gv8iuHBqShJ2l/jLw/h/0Nu264JY2vbiCNCOPeO/urppVcrxkrSXKB9oQHfvrUDuMa7++qhyJ8Ga5Vfar+QfuauylwQatFvcdxrnfA0Zva/IXCTTPOVkEsti5SaRcxAsLhWA3VNxh2weTkOGLmMH/kylizMxbKuVdWJNgOHj10XAlwuxoo55ZY1ytMVMupsxUWBtewNja43+6uWf4tXDxHd/fwilsrlTjvo/wUkrPzVs5zSIHYI5vvaMEKSTrqK6nuyQ3a/JLD4lY+cW5ivkYEqydYVkKkDuvXOqCTvBtfz/sd+ysxXJ5MJh2iw8EUiyG8iOfrA3Dlixu53byePhThTpqtF1ZtKz3+f22RhqJ1Yw/Bim78PobY/IjBxOskaaqDkzSM3Ng78gYnL7rVs7+TbYK2nyQwmIYzSAq+WzOkjxllt94oRmHjeiIPczu0IsNNh1hXBs2GiYMhVzHlK39pQtjxPGqEKTY2ChhjxCRySDnEYK80hysubKbMxGhv77HgKQB/KsRTPFG6Zo4ZEbfYmQg5dRwC3uOOa1XTjfcUmS7RnCKoVlVhbQWHs8dOrT5Vnq6jhTajOMZPjIuhBSnvFtebEGNnaJVnW3PC1iNM/wCFrbwR8K3UZOKUuf7M21k8eDVbC2muKhWVfZzD2l3kHiL1g0WmUEXKp31TDMQptcP/AOfKpnSjKOMgUmF4TbUZiaddEH2kfFT/ALJ6VxunLJQk/cvyy/p/9/BXG648go5UsRnMDc1fVwwv3ErbSuva+Mn7ibmhwOIDgMuqsLg6VNOrF1MPJUltcoOVX2q/kH7mr0KXBmatN9c7GiUACptYZG83BdT/AHd1/pWE9RvjT9z/AIX3ZSj2PHGANbVVGl6cbPdvdv5FJ3ZXzzkOcpIrOc2pbGEptPY6THHiNf1pqt2NVOzKcocUkuNhGiiIZmLcSTcAkeA8Na9Slf6SbX+Wx5WonCprYJ8R3ZRqbx4ie1kkYqqjTjoDbeNd3WK6VPGrT0/LSu2cKV6NXUPZSdkjYbBw5OBMatcmNgNeJB0+OlcOpleq2z3dDFR08Un4AOT22IYsOwkIDpcZCNSddLVi1c6kccpMUsmDRwhS7j2Tw0akuRsp8ThTE5VnZryIwud4Itf4gitqbujOQZtWcXF9wsunfYt8dBXj6y1fXU6L4j7n8vwejp/wtLOouZbfoRbWxRLqBqIhmbW3vJr3TzAr6Pp2icwyArzg5xVPC5Jt8CPhXLLc1RX7MwszRSNC5GUm6g2vprbvtwofIBvMK+APM3JDAsu8i2+/67qXncpK62Jpdo4Y4U/VMhWwUXBva2o3HxrFU6sX7Ze3pi9vNiz5H4VljF+rcV3X7/WtFUlnjjt3/wCoVrIi5Vfar+QfuauylwI1SrfSuWpBTjZji7MgxegNur+Rf9a87UUoxlG17P5Zbk8WyPAThc2Y7wD491b0XGF14OeM+zmTFFmHAX3etDqOUkGTbQKKyMx6ABZsAjNmKjNaxNt46q0VWajim7EenC+VlclTZsfMlcgILjS38Vj6tT11JN3sb+nD0cbK3X6jxQBNALWq3e+5mD4jZsbnMVF+u1NSa2HdlLyq2tHh0EYTPI2qgjQd/ee4VcE27jV2U+x+T+IlPPSuyyW9kHXzDgO4Vp6uL2G2XBSYGz4cs24MjLr8bGt4aiD55BO+wdg9hvKwaZVRRYlBqW6s7dXcKqVS+yNVE0jYOMsrEDMu4218L++s7lHeGwMcZOUAXbW3zoA5j2fGmqqFufatpu3GhjXwA9CxFswUAk3vbcK5Izdao2n7V/JbVkWMMYUC1dceTNmb5Vfar+QfuauulwSak9xtXO1cDho7+H9vWFSgptXey8FKRAcGOuh6ddmTgh0wliDf5U1QSd7goWdxv8L8R+FL6ddi9MX+F+L5UfTrsPTF/hfi+VH067D0yPHbPLwtEshTMdWABNuIHV40Q08YycvJdvbiLC7PKoqtIXKi2YixI+6D1kbr1UqKkTgSf4X4vlU/TrsXpkOI2QjlS1iVN1JA08Oqn6HyPAKw+FVRawPeaqNGK53GopHSQgEkDf8AKmqSXBSSXB0Ep4DuIJRgPIcCjALnJiHVxvUVKWcXFO1xqbQlTXfe9FOioRxQnK51l1vVYPJO4X2Mvyq+1X8g/c1ddLgkGx+OlEsgEjgB3AAY6e0bCqjFWWwgfpCXtZPOfWniugF0hL2snnPrRiugF0hL2snnPrRiugF0hL2snnPrRiugF0hL2snnPrRiugF0hL2snnPrRiugF0hL2snnPrRiugF0hL2snnPrRiugF0hL2snnPrRiugF0hL2snnPrRiugF0hL2snnPrRiugF0hL2snnPrRiugF0hL2snnPrRiugF0hL2snnPrRiugF0hL2snnPrRiugF0hL2snnPrRiugF0hL2snnPrRiugF0hL2snnPrRiugBMZiHYgszE24knrq0k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2774" name="Picture 6" descr="http://www.itcbianchini.it/public/2012/01/scuolainchia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7" y="1340768"/>
            <a:ext cx="2160240" cy="538217"/>
          </a:xfrm>
          <a:prstGeom prst="rect">
            <a:avLst/>
          </a:prstGeom>
          <a:noFill/>
        </p:spPr>
      </p:pic>
      <p:pic>
        <p:nvPicPr>
          <p:cNvPr id="7" name="Picture 2" descr="F:\RAPPORTO DI AUTOVALUTAZIONE\invals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844824"/>
            <a:ext cx="683568" cy="559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olo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562074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Obiettivi di miglioramento</a:t>
            </a:r>
          </a:p>
        </p:txBody>
      </p:sp>
      <p:sp>
        <p:nvSpPr>
          <p:cNvPr id="28676" name="Segnaposto contenuto 6"/>
          <p:cNvSpPr>
            <a:spLocks noGrp="1"/>
          </p:cNvSpPr>
          <p:nvPr>
            <p:ph sz="quarter" idx="2"/>
          </p:nvPr>
        </p:nvSpPr>
        <p:spPr>
          <a:xfrm>
            <a:off x="5220072" y="980728"/>
            <a:ext cx="3749675" cy="3565376"/>
          </a:xfrm>
        </p:spPr>
        <p:txBody>
          <a:bodyPr/>
          <a:lstStyle/>
          <a:p>
            <a:pPr eaLnBrk="1" hangingPunct="1"/>
            <a:r>
              <a:rPr lang="it-IT" sz="3200" b="1" dirty="0" smtClean="0">
                <a:solidFill>
                  <a:srgbClr val="0000FF"/>
                </a:solidFill>
              </a:rPr>
              <a:t>Valori di riferimenti</a:t>
            </a:r>
          </a:p>
          <a:p>
            <a:pPr marL="0" indent="0" eaLnBrk="1" hangingPunct="1">
              <a:buNone/>
            </a:pPr>
            <a:r>
              <a:rPr lang="it-IT" sz="2400" dirty="0" smtClean="0"/>
              <a:t>Un numero limitato di docenti ha  messo in atto la progettazione e la valutazione per competenze (alcuni gruppi disciplinari hanno sviluppato un curricolo aderente alle Linee Guida ministeriali)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3749040" cy="3565376"/>
          </a:xfrm>
        </p:spPr>
        <p:txBody>
          <a:bodyPr/>
          <a:lstStyle/>
          <a:p>
            <a:r>
              <a:rPr lang="it-IT" sz="3200" b="1" dirty="0" smtClean="0">
                <a:solidFill>
                  <a:srgbClr val="0000FF"/>
                </a:solidFill>
              </a:rPr>
              <a:t>Situazione attuale</a:t>
            </a:r>
          </a:p>
          <a:p>
            <a:r>
              <a:rPr lang="it-IT" sz="2400" dirty="0" smtClean="0"/>
              <a:t>E' in atto il passaggio dalla Progettazione per unità didattiche alla Progettazione per competenze sia a livello di Consiglio di classe sia a livello disciplinare.</a:t>
            </a:r>
          </a:p>
          <a:p>
            <a:endParaRPr lang="it-IT" dirty="0"/>
          </a:p>
        </p:txBody>
      </p:sp>
      <p:sp>
        <p:nvSpPr>
          <p:cNvPr id="7" name="Segnaposto contenuto 4"/>
          <p:cNvSpPr txBox="1">
            <a:spLocks/>
          </p:cNvSpPr>
          <p:nvPr/>
        </p:nvSpPr>
        <p:spPr bwMode="auto">
          <a:xfrm>
            <a:off x="539552" y="4149080"/>
            <a:ext cx="3749040" cy="169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Char char=""/>
              <a:tabLst/>
              <a:defRPr/>
            </a:pPr>
            <a:r>
              <a:rPr kumimoji="0" lang="it-IT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Risultato atteso</a:t>
            </a:r>
          </a:p>
          <a:p>
            <a:pPr marL="273050" lvl="0" indent="-273050" eaLnBrk="0" hangingPunct="0">
              <a:spcBef>
                <a:spcPts val="575"/>
              </a:spcBef>
              <a:buClr>
                <a:schemeClr val="accent1"/>
              </a:buClr>
              <a:buSzPct val="85000"/>
            </a:pPr>
            <a:r>
              <a:rPr lang="it-IT" sz="2600" dirty="0" smtClean="0">
                <a:latin typeface="+mn-lt"/>
              </a:rPr>
              <a:t>   </a:t>
            </a:r>
            <a:r>
              <a:rPr lang="it-IT" sz="2400" dirty="0" smtClean="0">
                <a:latin typeface="+mn-lt"/>
              </a:rPr>
              <a:t>1 attività didattica innovativa in 4 classi prime</a:t>
            </a:r>
            <a:endParaRPr kumimoji="0" lang="it-IT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 descr="http://www.scuolamarconimartina.it/immagini_Formazione_docenti/AggPerson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653136"/>
            <a:ext cx="2304256" cy="16952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olo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4032448" cy="1143000"/>
          </a:xfrm>
        </p:spPr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Obiettivi di </a:t>
            </a:r>
            <a:br>
              <a:rPr lang="it-IT" b="1" dirty="0" smtClean="0">
                <a:solidFill>
                  <a:srgbClr val="FF0000"/>
                </a:solidFill>
              </a:rPr>
            </a:br>
            <a:r>
              <a:rPr lang="it-IT" b="1" dirty="0" smtClean="0">
                <a:solidFill>
                  <a:srgbClr val="FF0000"/>
                </a:solidFill>
              </a:rPr>
              <a:t>miglioramento (3)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1"/>
          </p:nvPr>
        </p:nvSpPr>
        <p:spPr>
          <a:xfrm>
            <a:off x="899592" y="1700808"/>
            <a:ext cx="7546032" cy="4861520"/>
          </a:xfrm>
        </p:spPr>
        <p:txBody>
          <a:bodyPr/>
          <a:lstStyle/>
          <a:p>
            <a:r>
              <a:rPr lang="it-IT" sz="3200" b="1" dirty="0" smtClean="0">
                <a:solidFill>
                  <a:srgbClr val="0000FF"/>
                </a:solidFill>
              </a:rPr>
              <a:t>Miglioramento della relazione tra  allievi e docenti e tra pari.</a:t>
            </a:r>
          </a:p>
          <a:p>
            <a:pPr marL="0" indent="0">
              <a:buNone/>
            </a:pPr>
            <a:r>
              <a:rPr lang="it-IT" dirty="0" smtClean="0"/>
              <a:t>Inadeguata la relazione tra allievi e docenti e tra pari, nonostante, in passato un buon numero di docenti sia stato formato in merito a tecniche di comunicazione, relazione, empatia, dinamiche di gruppo. Tanto si evince dal questionario interno: il 30% degli studenti lamenta un inefficace metodo di insegnamento e una ridotta relazione empatica con i docenti. Visto l'alto tasso di disagio degli studenti, si ritiene di riprendere la formazione in merito così come riportato nel riquadro specifico.</a:t>
            </a:r>
          </a:p>
        </p:txBody>
      </p:sp>
      <p:sp>
        <p:nvSpPr>
          <p:cNvPr id="4098" name="AutoShape 2" descr="data:image/png;base64,iVBORw0KGgoAAAANSUhEUgAAAJgAAACGCAMAAAAWwLP4AAACQFBMVEX///8AAACTf/+t+f/Wt5niTEzMjH8/Pz/q//9mAADyzLLdyZu0//+Vgf+ZhP/cvJ3kw6NqAABRRjrMzMzUkYQhLzBsXU2bhv81NTXw//+Iw8iWgWzT09PsT0+lpaXz8/MeHh44MChnWbNaAAC8oYfGqY50ZFP+1rtZTZt2Zsw7M2aCgoJIPn1JSUlunqKLi4uKztOa3ePAr4ciAAC+sf8aAABWSpWHdGGvlIFCAAATExNgU6dfX186AACfbWMvAAClODhSdnltbW0pKSn76+tdT0UnIRwcGDBUAABGZGd3rLCjICB/bty/g3cUDDOS/2pBOHG0tLTfUmN3YuE9MnnnPDyRnp5La26OYllZgIPw7f+ViGlVOjUnIkS2PT3I4OPWzv8zSkw4Yymvn3s9FRWG7GGOMDDtnZ16KSngiXGH/1YAJwAvHxMwKSLg2/8eAAATECG/+72+iqzOu7sAEwB3UUpsbU6l83fD04y/4oomIE6vmvQ2SCeu5n4AHQBeoEVRizsjFwc5byNwxVGr+ZxCOBoALTNirUibhZXV/d9OMyV+cJWBoF20m8Hd/+t11VHW7rfUy7XtbmKJf3fd06LCLi5JGRkrNijEZVflr4vghnBlIiJ4d1uWU0YeMSEuUiLzwsKryMHshYWhvXNunFCttnxUaDwKGB9hT76mhea5jNKEbf9kQy2TaHTLjpXNzNyKPzqIUFC8oKCbc3NJOZeWkrHKwf9tan3RXY+7bsbBTWmJQWeXz5GtR2Sl//9gW4OcGbquAAAUxElEQVR4nM2bi1sbZ3bGOZK4WIwuSAIBEroAkrhjgUFiEDKIRVxWGFTbGGwBxjasHQeHxCEXOxcnTtfN7jrUrtdJ6nRTt93uZtPNJuutN9222X+t53wzGs2I0Yzs9HmU9wkPkazLT+ec7z3n+0ZUVVVCP/L7f1SRN9aRd3hi4vh1lLfSJEpdHwPU8eHh4cvOSrPI9PU3D5HqyAjBDf+x0jSSnlC0RhoaGo7DGP689EMJGWVxZOIIqmGs4UjDxMQPJWTXh2GuA4kEHWnoGPNXGonJf3kCiGhEEAJ2/DDAnBMAc5jMYUG4CDq8PwQy79xxLP2XJvKpHJuAiY6vr1+vNNf1I8g1RjUmqoFiNnak40llubxHGpCrQcJCzZGZjYxAZdfm9bkR5DoiF2ZzGJgqmc4n6KdKLoY2IaBVjss/NoKWXwyGaB2sOz2pWMz8ZPoqYCgWsoqtgA6sdOLqOH44nx0IlqiUoXWgV8yx/ohgDcVkmM4nFSKjqJBbAIEVVmeDFLPjFRobCWxxuOH4CGIwONFjC2QVApuD9OIi+WnHS6JtNDTMdYzIVkCFwP4Iq67F/SDA7mp6jjplx9gYjbIFsMHKgPkRrMa1mEwuutLHScy+5hoKYBMVBBPFjGu/ZjEJc7KIjVUI7FKNJBdTjUvonR0VBXP6ZBET8VZZJhuGaSGMVQosATu7OVcRV8fc8JGGOcBe0AAVA6tuuwxKsH0Y4QHNlloVjWodlQHbqH4kgrl4/O1ilVaTm4PdNG5QhnH8r8xxRgIuw74Ilsa6ZwWH2YTVxW+A7X9XK9Irz//BmUzmc5h2IRGDRFtzub6ewzqb+6YiXNcMVllx7fI8LOZ9o6bma3SMjq8rQXX2pMF64z2p8l1pyC0Kt5LJJGZz7tGT1QpwHTv5J7Bae14sgK0KjubCdSkoVQGspzdPzULGIgercQlcqznIJZMVAntqOAHjBosSLO+vPNVbruaLE98PzEt6Vq6T6zButWR63DcwcUkl1yJNG/zq7wyWvpPnnxvLl22moPt8vvKfc813CpALA7acOVGjAEOuJHGl4asv8N9H//ScZL5Uc0AsVEiUiXb2Zhc+etxiILBxQDCZRbgoXjXIlXzFQA9Y7zt27Xm4mqfxPQK1tbUsbFDOAaXfMC5ySWDMVKna82FLYtgMJGsfnDKcfXYuHgKB5lpB04GyyM5aMgDLmEcCa++TwFxByOH0L3G9wsAMbiQ7/2xkTt8gz4IlCdF4PbKzbksfgMEixANEMPKvRUCLQDLcAEAuz4VBBYzZs2TTiwGqba5Vitd1nvOGPjGPAlgXRmtxN83AVl00+FN9Lb4iPgKFiTccKxsrRTXF1x4SD9or4CzjshryYMvkY65cusYl1T8U8ig8CMlOPS0Py9sbwOI6jIXS2QU+RbBxt/Sey9C+jAbrygVpmnBhxJLwH79/Rc6FZdYD8Nvz5XD5+QAUJzGvQEBzF/glFrPERQXULjh/DjdHKIDc6u++MChl6QboKctpMY/TJbjINjSeeczQDd0WFTCcv5LJHLy4eKUYi0KGZZNx63P1oneVChiC8RpPdRu6wFIEJs6vrq+++j3ccFsOc7GVCV/ocvlTUDpgtc28JlhGHjAGNi7MYK7kSYN7fd2qwiWAdeuaGboqfzhgzZLPaoBdQyMvBsM85fbJu9ot1hJgBlrKJ3QtIwsFW52WCJvxvoAe2DEDHAbD0obci9BuNVj3MkWZFNNO5b/u1nFZ7zRf8C/qR/TTzMCEDAf0wBQ1Bt1W6/js+my3tcAhQVm6u8QWgW3/1HkdMBwnZEuwllZC80xt83S/4LjNGt4vgBViZrH0rROp1WpFCgUW3sTwjYpgllEE04tYoFD61JUC4AHoDGE+PPGm3zTXTmsY7DU3gXXJyNxdMOu2Mln6FIm0dI9aDfnmZcmsA/xcex/nBRCXH+Yu7kAecyhkNqdNIXPEbDI1N2s5P4FZM5CRxWwdegTN9liKwSwgRkxwf+116eVBzCIq1NQUMZvN9MNks2lfy7hJdoFjj0VGZmGvtLfnLkolgmV6pK6KYDpHns5pZhYAjhjEIhHGZAvG2e8m3YssJxHM2p4fe8Q09aEyboNSltEuNxTAbuALa6fS38tyCQ5bBEJCnCJxgLjI5YhrjhcEZhmHUTmGhVWYoVjQ3s1L1UiGATpO5pum6sdomU1iAk0xGwQj5giEbXxTRPNznYRZA4LBqFrrKQJbx/RKt6hfntQGq+olg4Ums6RdlscIPxOJpGe0z4wM7VhfOGEsl7B4ORjaT+FR5YBlqVcGWPIExQSw3bg5EigHDMew9WKPVwWTxdVaBlgVD8wqImaF4hChqGmDfdkO6AKZvcIUqwUmWyPlRIysDI00bVNwRWZCFDW7Nti1dgCrwT0Lh9qiCli77CFlgSEZNkfojCjBbKzctMHO/pbArHvKZl4CrLsIrIwTPCda2XTeLfKpJDjQA8MJ5nnAmF2Uc0DiTSNYsKjKzJGwHpj/2KkywSywLGsFZLCnytr3Ht2dBocEFsnXP0R0nne+TDDsQfL1YdXvlaKM/YECmMdjM6GwA5jLA+vRB5uVtsWkMpo4U4vRuAYFsNAuQDAcxp5k1juTRzC3MCA+Cxgbe8oBq+Om5s9AIF6orU5TJBKCmFnvmQjWjrUDoGMXRWA4KMJ/lsO1Bmven0FYKjIe/zdiwnWq+9wUjgwEtqfJJYBJ1V/OaC2AzcMal3rRjm087jEhU4RxQUj/ucdOCGBg0QwZgVkzN/L13/csYHVTOL5GsOLjgsCTiy3UteiCUZ9U9hsVYXMYd+d7PXOxv5ZRYkYE21ozGltbIRyPdHqEo854JLoFC5wuGPmAXsQs2LrG3Xs9MrDecrgWCCTAcVy0FUIRM5LhVG00ckbQJUOwvQyB9Wi1cRxAoH2Ul+0rywHjBvBx840QNSLLUeyZkRjc++47o3BThwzB2IYE9rRChlt2kjAosm1Bvy5WC+Ma4FqhkSOUViQLh+8Z6YbRqJvNY+T6VgrBcvGYXxQxaR5jYLW6YHUc46LgtHJCkGJpM8ctMDCiXqjTAutmu3F849lu1bMdgQVHNml9sLWiC0YeRlzGAhk+Lbi1BUZB83BGE0w8JsAeszdbOBSwWJQ7cVyV0jxmRduHZj0wI5rEmpA2gSwaNTZSzbGSo3vnYUCD7JgwAVpwNws31tfFN8cNSiZjkYSce9BdOKpVbgr9/mzWN8jky2b9fjan1R3FPUIrJzKsIdka0CJdEFNJgoXvSoNdoyxidig/XYVtG242oa9d0Pi4xb0MPVIJupVgfm8vyJTweek7s5gpoeiFUue3uKkFAuOM0p3Gga2oRsjcuCL7hEYO8nIfl95qFBfHbKGZ0nZPfhiOO9tmQeghzizwAafTT06Vz5mRGVfjAhLNHzUWhBk+qrEwz36Jja/PaiEPVdQ7qluoeHKTwhly8fGAMzGdB0t4nU6vD3wIho/ZkkNsESc3UGDFW9FGMJYGq2JHdX2ZTEYJxshoT45pzsg7VtGQ6B/MB2yagTm9CfAaOR5BOBlZlAWwcA83MEWWYdQgO/tlt5CxIjBZWkdhWXarR3EE5SyABRiYMzu9SS61ZlSotVVxk6Dwh9PIpf/aze4uoZpUjiwELvkcSWDZwtO9g+ypPASam51MXn4KrQAWOCUJpwa2xWl5WRXWDxUO3LBa5B6RJ5lVnG0UgSFZf3+/dJXUR0EbGJA8rJREsEZtsKqzN93uTM8eKDQqgvTBXrsSTD6L+TFEXq8v1ctUi5XvdFImpyQwVUIGdrRRD4y+CmJwd0tM6+NdXcuCQ1gyN2QedhgM/VUSFT7VmQKMU49ddIvMH61Ob2K89vRL5pzdpIzV6m4XwdqLNgS4Q/pzqU24PwEw6C0Ca1QP2Zktjgbc7/TA6FIcsIEx3yYZFgNTnOuNa8xidIzY63XSnu2MBLalSsad4QlsitMHq3oKh4R1NkrHGzKwLq2rIv4AgnnlfRLBttTBAixi5YBV0dXx8fEeCWtvfNSQKTpvRLC9u1pggwxMFqVoiYgFcOKAxtaSTuZPpVKJREIA++9vv/32LxsbG7/szpDc//Xtt0XbAQSDj1Mli2yaHEMJpl5k3DyCYYMoNWH0BtCCAnVMVfCo7XRbWzWq7W8EVbdtFIFhd7+0Ufos3KsCFoiqgQ3wUQ0wmlgeV7UQ1mZ/IjH2yU8EsIKKNlAW3FNe2hguCeZUAVM3W46f5xDsTLQkV4sQr7qWlrqVzcc/ntypbpPRgbxPCjukS207/y9gZzgaQopGn2yKBLCymecS2DY3V2Cs49EjCW5Sed5CYCNt1ROlLrWrgGGJt6qQcdhSuUYZmL9qEKiweB5HE1BwMTbKKjSOvPQSbFCx/cVgKI4Y3vuw1MzvrEW/OAQ2oJ5KrL0CmB93OLQOMTpVvQlYcW5utijgWihsm/2CYexs/K8q2E4pk/VmAZzR+SIwnM2YFGABGkCmEIzapc8HPGavRWDBolpZgf6VlRYZG90l11/v3r17s0CGW9/Jtuo26Fc/gvX7EIyNDQUCnIHmz5DmRT6GiPX106jfSMM2fcsVskVF1eLE6GAERTZ6iG+T9If/OTh4F8FuvWF/7W5hURLro4025egjkwqY7FPyfICp0Wi8Z7ebZwDim8a6qtRv+GxxTbGqggBOeivEmYJBtj7rPlraXoJX+bTN1AQOez5ktL/MoolS+amfVhaD0WSfV+PUmXlFNhxNTUEIhciu/YfBiK1qJZWgpbDZ31xV1/Lhhx+8cHD7AsBMKERnR7F6EYymf8g66TW3GtT/dKoIjItuMYSFAdRRjsN6G1iYAo8gc4SCBg5PLOYZVCUjo1jx0StkWz58+YUXbmMSZ2KeUAxXbpPH9HdfWPIjD2bamYDUIC6/siKG8WqMHj2ar31coVz0p56IILM5jek1hVAzoA7GwraJb/vBB9tLFy5chc54yG7aBdjttIX/tsvd56axuxuH3NdwRO3Per3Oxp/og3GN+Mnkq7F1jeNaY4orEnaz2RExRxzqucR7V6D21TtYV6++CiMek81mCyJnyIQ11mO1rs/SEQc28KZ6tuPIgq9f9WCFwDZlqWyFeblLkNeCR4ZlCuFrzpj//qMWFbCWuseP6xKpP3+4tLR0AT5/LWy3mUxxB/AznXaqsfVui5tO0Enn6u+xTVq/r79BLWSHwOYVtkqz2SX5xaWQJx4Kmd8+uNq74ixia2lZSfWv1LV89PLSnaWlbfhFvc1ks9OF67g9HgOHA/9v2YKjNtz4+blz9fX1g162Adk6rQEmnEChAsptHIJxP5NnMhKZcXjMS9u3D+AEDl8ytJbHCdhEuo8oWhcuXAAPcnmQJtZpj/PguPvKe0jWs7wOezft9aSA1+mtHRyENjUwZy9aZWHmj05xRRHjtrCs7FLA0mmz2Wbe3t7GbN16B3rFukLh4icr297GhXjr3XfeettkM2H+0jGbqZOWsj084qpxvfgeDzdu1gtgVGOJ3pJgQGDzwhAW3VLuwNdao1wMXzdoE8NmC4Vi6Tfwje7cPsDQvP8+TG8+Zh0bmrEXfPDCbYALr735xusYLoHHHuIhHASH6dIi+7piErrvCmBNuEXLNuzAxr+oeCyCBdjBlJjCgQHlmDjw+LHd3BkPB2OCZ9DKj78Z+8Xtd+Ctd29h2O7cwp3WymbVCnK9TFxv3XmbXRvDD4COZzLFghAPBeHiufwfGyThogBWP531ZscewqXT/6wB1igAybyCrCx1j97DZreFTOCYIeG7hUy2+jc6Lx68D59f+Hxp6eAAoDkFqaqXl5YwXttvs6fQJ+BDdjt6hYeWZP3qfv4LxJCzCWC0d4Sdh9pgaAwyGRETpyGYYR+evZG5k0+jeJNJuuv12yNXsaC2tw+uXv3V+7QS4dXXhX+iJdhpszWxGrN5YHeIvgUu/qkGnBPBSJOaYAFsiq0yLQhmM2M3yWRjkt9jeuP11259DnD79hIJrv47C5cpjp2rqdNmCmON0RPCUI9g0lfVg2LILuKjEGx44/ThIvMLYI1GZbsWFLaVkJz2zV//G9bZhXex3O7cecASHwbKH3nYDHtMJ4Trhy4tSl+iT6Lvk4bQzmDyEVzWAOOMW4fBHCUUtMsp7Q8ePPjXbbi1dLBUT1zkXWFMI/52COwhLPehfdmfROyDWP4YyMmH6mCDeTCusXFrC/8L7jIFVSJYWmFTaHv719Td2XwTtpvwd9phEwoOCAzkf3eQG8qTXSwVMW+CpxrjaBHiztF4FCdCplhYUNNh8XqY9tAu8J12gQt97DMKTdK1yLKZJDApZBehujRYdqGVi+IAtjWwsAZNMaVsdrlY8uKeQ5IFeMZjR9/CNSkUIZrr7pAAlqQv9rty9JOWg136ZQkw78r8fCP04xY6UatTaHFCK+IkhTolhewOictGPgbBegGM/RmJK5dbTApgQ45gMI1g8OPDYN5sL83CkCDhXgLHAMwEBmU3KEqr3oIhpdiKDTnYWMjCxb6sNyRUeXIxt7rqSu7nILmKYLh0g2n8pwf31cC88ggF+vv7/8GTRpfIe1Z+3SkKTaO46FJ1jIZou1D1YZCB7YMnBosIto9gwIfDn9U/qMcVrQqWwp1Kvyh6DT7R6WBgSik8TFFbjsN0Mx7B6Owe+gzDl/NgAA+wX+ZWczUIdu4iIj349B+vXLmimsoUPjwlimVTHawkpay20FNpnMAaE6qrkxXARvWkBDb04NyqCwhsP4RQ9+/fZ6cabapgCeFTJiTpg6nTolmBqdAU2MwDO7jXFsCGhuqbxHj+qsZVf192SKUKli0c+YNGKssRgRU4ievRDr39Jx+fu3jxomB9js8u/9Onn1Yrz84QbPL0oVXpxC3zoK+wBBLx5wcLS1ihcBoeTlaz978v/PHix0g3+cmV6qLzPBGs+hBYVS/ghiDRGM3rXvC5weLi8+wOnMVG8ghtl+FjzGQ1ltRhqNJg2CuzTm9/4Yhg0/59wdDHRi7JInOl/tPTxQefZYDRZUF0f+mS6Xf3vh+YjbxrUllEpaE0wbAlJQoXIBAs2PkcXDaYwd22iWaxnQ0dlGcBmyqAxcHz7CGzOSBmE+K18yxUebD/Aw6aG80e/ON8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4100" name="Picture 4" descr="http://danielaedintorni.files.wordpress.com/2013/11/class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3713" y="0"/>
            <a:ext cx="1590287" cy="1656184"/>
          </a:xfrm>
          <a:prstGeom prst="rect">
            <a:avLst/>
          </a:prstGeom>
          <a:noFill/>
        </p:spPr>
      </p:pic>
      <p:pic>
        <p:nvPicPr>
          <p:cNvPr id="6" name="Picture 2" descr="http://www.disabili.com/images/stories/sostegno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37325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Obiettivi di miglioramento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675" cy="5294313"/>
          </a:xfrm>
        </p:spPr>
        <p:txBody>
          <a:bodyPr/>
          <a:lstStyle/>
          <a:p>
            <a:pPr marL="90488" indent="-90488" eaLnBrk="1" hangingPunct="1">
              <a:buFont typeface="+mj-lt"/>
              <a:buNone/>
              <a:defRPr/>
            </a:pPr>
            <a:r>
              <a:rPr lang="it-IT" sz="3200" b="1" dirty="0" smtClean="0">
                <a:solidFill>
                  <a:srgbClr val="0000FF"/>
                </a:solidFill>
              </a:rPr>
              <a:t>Situazione attuale</a:t>
            </a:r>
          </a:p>
          <a:p>
            <a:pPr eaLnBrk="1" hangingPunct="1">
              <a:defRPr/>
            </a:pPr>
            <a:r>
              <a:rPr lang="it-IT" sz="2800" dirty="0" smtClean="0"/>
              <a:t>Il 30% degli studenti lamenta una inefficace relazione con i docenti.</a:t>
            </a:r>
            <a:endParaRPr lang="it-IT" sz="2800" dirty="0"/>
          </a:p>
        </p:txBody>
      </p:sp>
      <p:sp>
        <p:nvSpPr>
          <p:cNvPr id="29700" name="Segnaposto contenuto 6"/>
          <p:cNvSpPr>
            <a:spLocks noGrp="1"/>
          </p:cNvSpPr>
          <p:nvPr>
            <p:ph sz="quarter" idx="2"/>
          </p:nvPr>
        </p:nvSpPr>
        <p:spPr>
          <a:xfrm>
            <a:off x="971600" y="3789040"/>
            <a:ext cx="3960440" cy="223224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it-IT" sz="3200" b="1" dirty="0" smtClean="0">
                <a:solidFill>
                  <a:srgbClr val="0000FF"/>
                </a:solidFill>
              </a:rPr>
              <a:t>Valori di riferimento</a:t>
            </a:r>
          </a:p>
          <a:p>
            <a:pPr eaLnBrk="1" hangingPunct="1"/>
            <a:r>
              <a:rPr lang="it-IT" sz="2800" dirty="0" smtClean="0"/>
              <a:t>Questionari di autovalutazione interni (Docenti, ATA, Alunni, Genitori)</a:t>
            </a:r>
            <a:endParaRPr lang="it-IT" sz="4000" dirty="0" smtClean="0"/>
          </a:p>
        </p:txBody>
      </p:sp>
      <p:sp>
        <p:nvSpPr>
          <p:cNvPr id="5" name="Segnaposto contenuto 6"/>
          <p:cNvSpPr txBox="1">
            <a:spLocks/>
          </p:cNvSpPr>
          <p:nvPr/>
        </p:nvSpPr>
        <p:spPr bwMode="auto">
          <a:xfrm>
            <a:off x="5148065" y="1556792"/>
            <a:ext cx="3456384" cy="183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ts val="575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 2" pitchFamily="18" charset="2"/>
              <a:buNone/>
              <a:tabLst/>
              <a:defRPr/>
            </a:pPr>
            <a:r>
              <a:rPr lang="it-IT" sz="3200" b="1" dirty="0" smtClean="0">
                <a:solidFill>
                  <a:srgbClr val="0000FF"/>
                </a:solidFill>
                <a:latin typeface="+mn-lt"/>
              </a:rPr>
              <a:t>Risultato atteso</a:t>
            </a:r>
            <a:endParaRPr kumimoji="0" lang="it-IT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lvl="0" indent="-27305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</a:pPr>
            <a:r>
              <a:rPr lang="it-IT" sz="2800" dirty="0" smtClean="0">
                <a:latin typeface="+mn-lt"/>
              </a:rPr>
              <a:t>Riduzione del tasso di malessere al 25%</a:t>
            </a:r>
            <a:endParaRPr kumimoji="0" lang="it-IT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 descr="http://www.disabili.com/images/stories/sostegno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3068960"/>
            <a:ext cx="1637325" cy="1440160"/>
          </a:xfrm>
          <a:prstGeom prst="rect">
            <a:avLst/>
          </a:prstGeom>
          <a:noFill/>
        </p:spPr>
      </p:pic>
      <p:pic>
        <p:nvPicPr>
          <p:cNvPr id="3076" name="Picture 4" descr="http://danielaedintorni.files.wordpress.com/2013/11/class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645024"/>
            <a:ext cx="2016224" cy="2099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3600" b="1" dirty="0" smtClean="0">
                <a:solidFill>
                  <a:srgbClr val="FF0000"/>
                </a:solidFill>
              </a:rPr>
              <a:t>Collegamento tra obiettivi individuati e risultanze interne all’autovalutazione 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899592" y="1556792"/>
            <a:ext cx="7560840" cy="4392488"/>
          </a:xfrm>
        </p:spPr>
        <p:txBody>
          <a:bodyPr/>
          <a:lstStyle/>
          <a:p>
            <a:pPr marL="0" indent="0" eaLnBrk="1" hangingPunct="1">
              <a:buFont typeface="+mj-lt"/>
              <a:buNone/>
              <a:defRPr/>
            </a:pPr>
            <a:r>
              <a:rPr lang="it-IT" sz="2000" b="1" dirty="0" smtClean="0"/>
              <a:t>Le azioni di miglioramento da mettere in atto si propongono di ridurre il tasso di insuccesso nelle classi prime ove solo il 65,3% degli studenti viene ammesso alla classe successiva; di elevare la formazione dei docenti in merito a: progettazione, valutazione, certificazione delle competenze degli studenti; di potenziare l'efficacia del rapporto insegnante - alunno.</a:t>
            </a:r>
          </a:p>
          <a:p>
            <a:pPr marL="0" indent="0" eaLnBrk="1" hangingPunct="1">
              <a:buFont typeface="+mj-lt"/>
              <a:buNone/>
              <a:defRPr/>
            </a:pPr>
            <a:r>
              <a:rPr lang="it-IT" sz="2000" b="1" dirty="0" smtClean="0"/>
              <a:t>Tanto scaturisce dalle risultanze interne all'autovalutazione (questionari docente, alunni, genitori, ATA), dalle prove INVALSI e dai dati di Scuola in chiaro: il 70% degli studenti ha conseguito la licenza media con giudizio di sufficienza; il 79% presenta una preparazione di base in Italiano, Matematica, Lingua straniera, lacunosa e frammentaria (vedi prove di ingresso); il numero elevato degli alunni per classe; la presenza in ogni classe di almeno un </a:t>
            </a:r>
            <a:r>
              <a:rPr lang="it-IT" sz="2000" b="1" dirty="0" err="1" smtClean="0"/>
              <a:t>diversabile</a:t>
            </a:r>
            <a:r>
              <a:rPr lang="it-IT" sz="2000" b="1" dirty="0" smtClean="0"/>
              <a:t> e almeno due studenti affetti da DSA/BES.</a:t>
            </a:r>
          </a:p>
          <a:p>
            <a:pPr marL="90488" indent="-90488" eaLnBrk="1" hangingPunct="1">
              <a:buFont typeface="+mj-lt"/>
              <a:buNone/>
              <a:defRPr/>
            </a:pPr>
            <a:endParaRPr lang="it-IT" sz="3200" b="1" dirty="0" smtClean="0"/>
          </a:p>
          <a:p>
            <a:pPr marL="90488" indent="-90488" eaLnBrk="1" hangingPunct="1">
              <a:buFont typeface="+mj-lt"/>
              <a:buNone/>
              <a:defRPr/>
            </a:pPr>
            <a:endParaRPr lang="it-IT" sz="3200" b="1" dirty="0" smtClean="0"/>
          </a:p>
          <a:p>
            <a:pPr marL="90488" indent="-90488" eaLnBrk="1" hangingPunct="1">
              <a:buFont typeface="+mj-lt"/>
              <a:buNone/>
              <a:defRPr/>
            </a:pPr>
            <a:endParaRPr lang="it-IT" sz="3200" b="1" dirty="0" smtClean="0"/>
          </a:p>
          <a:p>
            <a:pPr marL="90488" indent="-90488" eaLnBrk="1" hangingPunct="1">
              <a:buFont typeface="+mj-lt"/>
              <a:buNone/>
              <a:defRPr/>
            </a:pPr>
            <a:endParaRPr lang="it-IT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3600" dirty="0" smtClean="0">
                <a:solidFill>
                  <a:srgbClr val="FF0000"/>
                </a:solidFill>
              </a:rPr>
              <a:t>Collegamento tra obiettivi individuati e risultanze interne all’autovalutazione 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899592" y="1556792"/>
            <a:ext cx="7560840" cy="5301208"/>
          </a:xfrm>
        </p:spPr>
        <p:txBody>
          <a:bodyPr/>
          <a:lstStyle/>
          <a:p>
            <a:pPr marL="0" indent="0" eaLnBrk="1" hangingPunct="1">
              <a:buFont typeface="+mj-lt"/>
              <a:buNone/>
              <a:defRPr/>
            </a:pPr>
            <a:r>
              <a:rPr lang="it-IT" sz="2000" b="1" dirty="0" smtClean="0"/>
              <a:t>I processi di miglioramento afferenti a questo obiettivo sono: a) assegnazione di docenti competenti in materia di didattica </a:t>
            </a:r>
            <a:r>
              <a:rPr lang="it-IT" sz="2000" b="1" dirty="0" err="1" smtClean="0"/>
              <a:t>laboratoriale</a:t>
            </a:r>
            <a:r>
              <a:rPr lang="it-IT" sz="2000" b="1" dirty="0" smtClean="0"/>
              <a:t> e costruzione di ambienti di apprendimento; b) promozione della motivazione allo studio e della crescita umana e formativa degli studenti attraverso una didattica accattivante, stimolante e provocatoria; c) declinazione delle progettazioni secondo i nuovi ordinamenti; d) potenziamento dell'attività di studio per assi culturali e competenze; e) gruppo di accoglienza per analizzare le problematiche degli alunni, anche in collaborazione con il CIC, valutare la situazione in ingresso per un riequilibrio culturale e di recupero entro Febbraio.</a:t>
            </a:r>
          </a:p>
          <a:p>
            <a:pPr marL="0" indent="0" eaLnBrk="1" hangingPunct="1">
              <a:buFont typeface="+mj-lt"/>
              <a:buNone/>
              <a:defRPr/>
            </a:pPr>
            <a:r>
              <a:rPr lang="it-IT" sz="2000" b="1" dirty="0" smtClean="0"/>
              <a:t>Il secondo e terzo obiettivo individuati potrebbero essere conseguiti attraverso: a) formazione in aula dei docenti; b) gruppo di studio, ricerca e progettazione didattica; c) produzione </a:t>
            </a:r>
            <a:r>
              <a:rPr lang="it-IT" sz="2000" b="1" dirty="0" err="1" smtClean="0"/>
              <a:t>materiali-guida</a:t>
            </a:r>
            <a:r>
              <a:rPr lang="it-IT" sz="2000" b="1" dirty="0" smtClean="0"/>
              <a:t> da sperimentare in classe; d) lavoro per consigli di classe finalizzato al miglioramento delle relazioni tra docenti e tra docenti e alunni.</a:t>
            </a:r>
          </a:p>
          <a:p>
            <a:pPr marL="90488" indent="-90488" eaLnBrk="1" hangingPunct="1">
              <a:buFont typeface="+mj-lt"/>
              <a:buNone/>
              <a:defRPr/>
            </a:pPr>
            <a:endParaRPr lang="it-IT" sz="3200" b="1" dirty="0" smtClean="0"/>
          </a:p>
          <a:p>
            <a:pPr marL="90488" indent="-90488" eaLnBrk="1" hangingPunct="1">
              <a:buFont typeface="+mj-lt"/>
              <a:buNone/>
              <a:defRPr/>
            </a:pPr>
            <a:endParaRPr lang="it-IT" sz="3200" b="1" dirty="0" smtClean="0"/>
          </a:p>
          <a:p>
            <a:pPr marL="90488" indent="-90488" eaLnBrk="1" hangingPunct="1">
              <a:buFont typeface="+mj-lt"/>
              <a:buNone/>
              <a:defRPr/>
            </a:pPr>
            <a:endParaRPr lang="it-IT" sz="3200" b="1" dirty="0" smtClean="0"/>
          </a:p>
          <a:p>
            <a:pPr marL="90488" indent="-90488" eaLnBrk="1" hangingPunct="1">
              <a:buFont typeface="+mj-lt"/>
              <a:buNone/>
              <a:defRPr/>
            </a:pPr>
            <a:endParaRPr lang="it-IT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83568" y="908720"/>
            <a:ext cx="7056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0000FF"/>
                </a:solidFill>
              </a:rPr>
              <a:t>Prof.ssa   CANCELLIERE ROSARIA</a:t>
            </a:r>
          </a:p>
          <a:p>
            <a:pPr algn="ctr"/>
            <a:endParaRPr lang="it-IT" sz="2800" dirty="0" smtClean="0"/>
          </a:p>
          <a:p>
            <a:pPr algn="ctr"/>
            <a:r>
              <a:rPr lang="it-IT" sz="2800" b="1" dirty="0" smtClean="0">
                <a:solidFill>
                  <a:srgbClr val="FF0000"/>
                </a:solidFill>
              </a:rPr>
              <a:t>Dirigente Scolastico   </a:t>
            </a:r>
          </a:p>
          <a:p>
            <a:pPr algn="ctr"/>
            <a:endParaRPr lang="it-IT" sz="2800" b="1" dirty="0" smtClean="0">
              <a:solidFill>
                <a:srgbClr val="FF0000"/>
              </a:solidFill>
            </a:endParaRPr>
          </a:p>
          <a:p>
            <a:pPr algn="ctr"/>
            <a:r>
              <a:rPr lang="it-IT" sz="2800" b="1" dirty="0" smtClean="0">
                <a:solidFill>
                  <a:srgbClr val="FF0000"/>
                </a:solidFill>
              </a:rPr>
              <a:t>ISTITUTO </a:t>
            </a:r>
            <a:r>
              <a:rPr lang="it-IT" sz="2800" b="1" dirty="0" err="1" smtClean="0">
                <a:solidFill>
                  <a:srgbClr val="FF0000"/>
                </a:solidFill>
              </a:rPr>
              <a:t>DI</a:t>
            </a:r>
            <a:r>
              <a:rPr lang="it-IT" sz="2800" b="1" dirty="0" smtClean="0">
                <a:solidFill>
                  <a:srgbClr val="FF0000"/>
                </a:solidFill>
              </a:rPr>
              <a:t> ISTRUZIONE SUPERIORE “I. MORRA”  -  MATERA</a:t>
            </a:r>
            <a:endParaRPr lang="it-IT" sz="2800" b="1" dirty="0">
              <a:solidFill>
                <a:srgbClr val="FF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83568" y="4797152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0000FF"/>
                </a:solidFill>
              </a:rPr>
              <a:t>Matera  13 Febbraio </a:t>
            </a:r>
            <a:r>
              <a:rPr lang="it-IT" sz="2400" b="1" dirty="0" smtClean="0">
                <a:solidFill>
                  <a:srgbClr val="0000FF"/>
                </a:solidFill>
              </a:rPr>
              <a:t> </a:t>
            </a:r>
            <a:r>
              <a:rPr lang="it-IT" sz="2400" b="1" dirty="0" smtClean="0">
                <a:solidFill>
                  <a:srgbClr val="0000FF"/>
                </a:solidFill>
              </a:rPr>
              <a:t>2015</a:t>
            </a:r>
            <a:endParaRPr lang="it-IT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/>
          <a:lstStyle/>
          <a:p>
            <a:pPr eaLnBrk="1" hangingPunct="1">
              <a:tabLst>
                <a:tab pos="269875" algn="l"/>
              </a:tabLst>
            </a:pPr>
            <a:r>
              <a:rPr lang="it-IT" b="1" dirty="0" smtClean="0">
                <a:solidFill>
                  <a:srgbClr val="FF0000"/>
                </a:solidFill>
              </a:rPr>
              <a:t>Livelli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755576" y="1052736"/>
            <a:ext cx="7772400" cy="4213448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it-IT" b="1" dirty="0" smtClean="0"/>
              <a:t>Livello 1 – (MOLTO CRITICO)</a:t>
            </a:r>
            <a:r>
              <a:rPr lang="it-IT" dirty="0" smtClean="0"/>
              <a:t>: la scuola non ha raggiunto un livello ritenuto accettabile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it-IT" b="1" dirty="0" smtClean="0"/>
              <a:t>Livello 3 – (CON QUALCHE CRITICITA’)</a:t>
            </a:r>
            <a:r>
              <a:rPr lang="it-IT" dirty="0" smtClean="0"/>
              <a:t>: rappresenta il punto di partenza minimo per arrivare a successivi miglioramenti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it-IT" b="1" dirty="0" smtClean="0"/>
              <a:t>Livello 5 – (POSITIVO)</a:t>
            </a:r>
            <a:r>
              <a:rPr lang="it-IT" dirty="0" smtClean="0"/>
              <a:t>: riguarda i casi in cui la scuola ha messo in campo azioni necessarie per raggiungere un livello buono per quell’Area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it-IT" b="1" dirty="0" smtClean="0"/>
              <a:t>Livello 7 –  (ECCELLENTE)</a:t>
            </a:r>
            <a:r>
              <a:rPr lang="it-IT" dirty="0" smtClean="0"/>
              <a:t>: si riferisce alle situazioni nelle quali per quell’Area sono raggiunti livelli di eccellenza attraverso azioni che garantiscono una qualità diffusa o esiti ottimali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755576" y="5445224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 situazioni 2,4 e 6 non sono descritte  e </a:t>
            </a:r>
            <a:r>
              <a:rPr lang="it-IT" dirty="0"/>
              <a:t>p</a:t>
            </a:r>
            <a:r>
              <a:rPr lang="it-IT" dirty="0" smtClean="0"/>
              <a:t>ermettono di posizionare le scuole che riscontrano una corrispondenza tra la descrizione e  la situazione effettiva solo in relazione ad alcuni aspetti.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3068960"/>
            <a:ext cx="7772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Parti del Rapporto di Autovalutazione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9219" name="Segnaposto contenuto 2"/>
          <p:cNvSpPr>
            <a:spLocks noGrp="1"/>
          </p:cNvSpPr>
          <p:nvPr>
            <p:ph sz="quarter" idx="1"/>
          </p:nvPr>
        </p:nvSpPr>
        <p:spPr>
          <a:xfrm>
            <a:off x="611560" y="4581128"/>
            <a:ext cx="7772400" cy="1368152"/>
          </a:xfrm>
        </p:spPr>
        <p:txBody>
          <a:bodyPr/>
          <a:lstStyle/>
          <a:p>
            <a:pPr eaLnBrk="1" hangingPunct="1"/>
            <a:r>
              <a:rPr lang="it-IT" sz="3600" b="1" dirty="0" smtClean="0"/>
              <a:t>Analisi della situazione</a:t>
            </a:r>
          </a:p>
          <a:p>
            <a:pPr eaLnBrk="1" hangingPunct="1"/>
            <a:r>
              <a:rPr lang="it-IT" sz="3600" b="1" dirty="0" smtClean="0"/>
              <a:t>Obiettivi di miglioramento</a:t>
            </a:r>
          </a:p>
        </p:txBody>
      </p:sp>
      <p:sp>
        <p:nvSpPr>
          <p:cNvPr id="30722" name="AutoShape 2" descr="data:image/jpeg;base64,/9j/4AAQSkZJRgABAQAAAQABAAD/2wCEAAkGBxQREhMTEhQWFRUWGR8WGBgXGBYZHxYZGxgWGhkeFhQaHiggGholGxYZITUiJiorLi4uFx8zODMsNygtLysBCgoKDg0OGxAQGzElICIsNy0sLCwwNCwsLywsNy0sLS4wLCwyLzQsNCwsLCwsNDAvLCwsNywsLCw3LC8sLCw1MP/AABEIAPsAyQMBIgACEQEDEQH/xAAcAAEAAgMBAQEAAAAAAAAAAAAABQYDBAcCAQj/xABCEAACAQIEBAMDCAcHBQEAAAABAgADEQQSITEFBkFREyJhBzJxFCNCU4GRkqFSYoKiscHRFRYzQ3LS8DQ1g7Phsv/EABoBAQACAwEAAAAAAAAAAAAAAAADBAECBQb/xAAtEQEAAgIABAQEBwEBAAAAAAAAAQIDEQQSITEFQWFxE1GR0SKBobHB4fDxFP/aAAwDAQACEQMRAD8A7JxrGGjQqVVAJUXAO243tKV/fuv9XS/e/wB0tnNf/SV/9P8AMTlEmx1iY6q+a8xPRa/791/q6X73+6P7+V/q6X73+6VSb3BMJ41elT6Mwv8AAat+QMk5K/JFGS8+brGCqM1NGcAMVBYDYEi5AvM8RKq6REQEREBERAREQEREBERARIzG8cpU6gpXzVN2A/y10uXPTQ3tufznnBcep1KponyVN0BItUXXVD1NhcqdRvtrMbErE+AwpvtMj7EAz4DA+xPgN9p9gRPNf/SV/wDT/MTlE61zKmbC1hcLdbXN7DUb2BP5SnYPlelmZa2I1Q2ZaatobqPfI7uvTr6SbHaIhXzVmbdFWk/yOB8sS/ZrfHKf5XlkwvBMAMgtnLqWXMamqrubaD+vSZf7KwivRaj83VYZ6RUOQRYe8p0CkNbWx13vNpyRMaa1xTE72ssTDhK4qIrqbhgCDr1+IBmaV1oiIgIiICIiAiIgIiICIiBRlp5MdiM1JrEhmYnR1YkKB+pa+vQ6azDiqHiY7CMlIkq+YNc2RBo1zf3Spa36wA7iWjGcAp1GzhnQlg7ZTa7aC99wSABvbQaaC3nBcuU6bZiz1CHzrnYnK1rA33JAJF+xPc311KTVeXW/0QntIxFQU8PTuVw1WsExFQG2VC6ixbopBa5/VA62Nc5exBpVHo4J3fCGmruWsfDqNe4zAAKTaxWdRxOGSojJUUOjCzKwBBB7gzDgOF0aFM06VNUQkkqBoSdCT3NgPukPE4Zy4rUidbjW1rDxVaY+WY3+3v7wqfEa7IlRKTN4ZIBI10Pr0v8AnI3jGIaglenhXY0SBmI8wGawPmt5b3tOiJhEClAoyncW0Px7zxRwFNEZFRQjXzLbRrixv300lHgvD74MlbWtvU79uszyx6Ttz+Nr/wCiZ5em41vz91H5QrZMa9HC3bD285LZhcA2cGwsSbLb/g6DNXAcOpUARSRUBNzYb/EzanbzZIvbcIOEwWw05bT576do9Ia+OworU2ptcBtDbfe+k034FTLVXu16qlW1GzEG400ItpJSJHuViYiUWOB081NrtemgRRfQKFddRbUkOdfQba3+0+DqPBu7t4Pu3ybWsL2UbDTS1xveScRuTlhgwWFFKmlNb2QBRfew7zPETDJERAREQEREBERAREQEREBERAREQEREBERAREQEREBERAREQEREBERAREQEREBERAREQEREBERAREQEREBERAREgea+LVMMqGmVGjs2ak9XRFvbyOuQa6u1wOsCeiQmK5iWk7I6m6oWOVlaxWn4pUi9x5dr2v2sQT6PHDfJ4FTxC2UJmpbeGagJbNa1gR3uO2sCZiQ+G5gWoUK03NNii5zlGVqlNaiAre+zoLgbsOlyNanzIxFOo1BlpPQfEElkLAL4ZAygkXIfvAsMSNXi4FOu9SmyGgCXW6sSMgcZSDY3BtrbUHpqdbAcUqNVZHUp88aYU5TYDD06nvK36TE3NzrawgTcSGfmFBVellJKgm4KkHK9NGBsdCDUXQ+t7RiOOZauXJ5FFU1HuPL4Qpm4XqLP+UCZiQv94VU2q03pbMcxQhVZKrqzFSRr4LrbvbcEGavE+ZMqVlVSlVaD1Bco2R1pCpldQTYjMND27EEhZIkPxDjfh06jKhZlFUgEgAmiCTc9AZ9bjgFWnRZCHqC1gyHK2R3AaxuBZDr3I6agJeJApzDcIxpsA4bKoykufFpUkKvmAysagINtQQbjr9r8x5BrRqeVajVLGn82KTIH1zea4cMLbjex0gTsSJwXHFq13orSrWXMPENNxTJRgrAVCMt7k2sdcrdtZaAiIgIiICIiAiIgJjqUFYgsoJAIFx0O4+20yRAjMRwGgyuBTVWZCmYAXANPw7g98lhfsoHQTzU5ew5CDw1CoxfKFFmYoadz8FNvgANtJKxA1BwyiHFQU0DqLA5RpYZRb1Cki/YkbQ3DKJCA00IRTTUEA2RgFZbfokAAjbQTbiBq0eH0kRqa01CPfMtgQ9xY5r+9oANegAnzC8MpUv8ADpqvmzaD6RUKST1OUAX7CbcQNFuEUCXY0kJcMreUeYOQXB9GIBPci89U+FUVyhaajKSwsNi3vH4nr36zciBoLwagENPwUyEglcosSpBW49Mot2sJ6q8JoMzs1JCzgqxIHmDKFYH4qAD3AHYTdiBpnhVEu1Q0kzsCGOUXIYAMD6EAX72HaeP7GoXB8JLqLA21AylN++Vit97G034gaK8IoBQnhrlAKgEXsCVNhfYXRT+yJ7XhlELkFNcuVktbdXN3B75iLnuZtxA1qWApq7VFRQ7bsBqb2v8AabDXrYdpsxEBERAREQEREBERAREQEREBERAREQEREBERAREQEREBERAREQEREBERAREQERNXG8Qp0beIwF9huT9g1mtrRWN2nUM1rNp1ENqJp4PilKqbI1z2IIP2A7zcil63jdZ3Hozatqzq0aIiJs1IiICIiAiIgIiICIiAiIgIiICIiAiIgJ4rVQouZ7mljz5qYO1/6bwNbinFvBTM3vH3E6n1Y9BKZXxLVWLubk/l6AdBMOLru7s1UnPexv0t0A6AQk8zxnFWzW12iPJ6LhuFrhr85nzbNFypBBsRqCOkuXBuKisMraOP3vUf0lWweBaojMupBAyjrfe3w0ktSRMOuYsBb3nPc9E/+an4STw6ual+aOldbnfbX3VeOtimup7ws8Su8K4stZitOo2YbK4tmHcan7t5PUKuYX2OxHYzv48lckc1Z3DjsPE8X4NKpVyl8il8o3IAubetpGcqczU8ejsishRspViCbEXB06HUfsmThF5yrgJ/s3i70D5aVU5F7ZW81I+tj5L+pm46tKzy/wA4pjcRUo0qT2QEmoSuUgNlBFtfNuPtnr2g8X+TYOoQbPU+aTvdr3I7WUMfiBNH2W8I8DCeKws9c5/2Bog+Frt+1AteOxa0ab1XNlRSxPoBf75G8pcc+W4ZK1grXKuo+iwP9LH7ZV/avxU5aWDp6vVIZgN7BrIv7T//AI9ZHcjVX4fxCrgqp0qWAPQsFzIR6MpI+NoHUpXeA82JisTWw602U0s12JFjlcJpb1N5YpzD2d/90x3/AJf/AHiB0+c/re1OirEGhU0JHvJ0Nu86BORez3iVChiMUcQ6IG0XP1Idr2gWPhvtMo16tOkKLg1GCAlk0uba6y1cc4zSwdI1axso0AGpYnYKOp/pNPCcxYGo6pTrUmdjZQNyfTSVj2xYR2pUKiglEZg9volsuUn00Iv3I7wMQ9qy59cM3h3tfxBm/Dltf0zfbL5wjilPFUlq0WzK33g9Qw6ESu8A43gMZh1wwyJdAhoN5TtayE+8eoI166GWLhfDKWGQU6KBF3sOp7sTqTpuYG5ERAREQITmnmSngqd281RvcTqT3PZR3nOeCc2uteo+IJdapGa30CLhSi7WANiOo9RI3m7ENUxuILkkioUF+iqSFA9La/ae8jsJVysGKq9jfK17H42INvtnd4fhKRi1MbmYed4zjcnxo5Z1FZ/23WzhqNYpWuG6hlsVqAbBvW9rnfSxkLxHDlazqAdTmX1Daj+P5SNoc7uAF8ClYaALnUAei3sBLzynjhiaIrFFVwSmmtgDe1zr1v8AbPPeIeDTNebWuvfu9F4f43S1uSJ3Ou3ZocFRhSOhHnN76WGVd77DWRPM2IpVAgStcr9BQWW53OcaZunXbpLPzhg/Fwz2BLLZlAubm4Fso30J/jOefJKg3puPirD+U43GWthxxw8RuNd/9/bPEZZyXm2u71QcqQykgjUEbgy/cucaFfRiBVtqNg9uq+ttxOfpNihUKkMpsRqD6zncNxduHvuO3nCCJ06rOe+1zhRNOlik0amcjEfosbqb+j6ftzoKHQTV4rgFxFGpRf3XUqfS+xHqDY/ZPXJnJ+LcTbjGJwdBdBlGe3RyL1iPQKun/wBnXWZKNO5sqU1+xVUfwAEoHsr5fak1etVWzKxoL6FT84R6XAF/QyY9pL12wwo4enUc1TZyik2QakEja5sPUZoHPMLzNTPEWxtdHdbkooy3GmWncE20X89Z65x5mpYurRr0EelVp7s2XXKQyEWJ1Bv9/pOlcpctU8PhaSVKSNUIz1CyqTmbUi57aL9kkOI8AoVqVSn4VNc6lcwRQVJGhGm4Ov2QPfL/ABRcVh6VZfprqP0WGjD7GBEoPs7/AO6Y7/y/+8SQ9mVHE4Zq2Gr0aipcurlTlzAhWAbaxFiPge8r+DTH4PGYmtQwjvneoozU3IKmpmBGUjsPvgdfnHOReAUcbiMUtcEhNRZiupdgdvhL1yhxjG4h6gxeH8FQoKnI63N9Rdib6Si8DHEMDVrPRwjt4hsc9OoRYMSLWI7wL7w/kTB0KiVaaOHQ5lu7HX4EyZx2PoKRSrVKYNSyhHZbvmNgMh3udJTuGcy8UetTWrg8qMwDN4VUZVJ1Ny1hpM3tG5Yq4g08ThhetS0IBsWUHMpUn6Sm5t6+gBDFzR7O6D06lTDXpVAC2W5KNa5tY+7f00HaZvZXxmpiMPUSqxY0iArHfKwNgT1sQde1pBYjmfieIpnDDCsrsMjOKbqbEWPveVCe/S+lpb+QuXDgcORUt4tQ5ntsulgoPW3fuTAssREBERAo3PfJ3jk4jDj523nT6yw0K9nAG3X7NeYqNZ+hKyXGm+4+MonN/KwxF69ABa3+ZTJAz+q30zfx+O/U4LjOX8GTt5S43iPATePiY+/nHzU3gfCGxLZUemp7O1if9KgEt8BL5wnCHh1CuyuajBGcgjKl0UkWXfpa9xp0kXyvys1JhVrgZx7lMENY/pMRpcdB9p2nvi/MtGpSx1FD5kpFQ17irnIR8n+ksBfrcnaON4mb25KTuvn/ANWPBPC5mYyWp1if0np2R2G59r1cRS8UolEnK6qOjaZmYknymx0tsZecxGZQ1mA6EMaZPulk/Ox3nELSVw/GayVziA3zhN2vs40urDqtgBbpYdpTvii0dHueJ8Jpl18P8Oo+s+X89fZaOK4eolQ+KSxbUPuGHcfwt0k7yxwHNatVHl3VT9LsT6fx+G8rg8PTxGTOl1sKqhulwDY/YRcdcok7OFj8LrXNN7TuPKPu8ryanqx11YqQpynobXt9k1Pk1f64fgWeuMohoVPEdaahc3iNa1Mr5lfXTysA2v6Mq2GwqU6iOmOouWCvkdkysgbKjplN7lzVJOoLVW7CdVsswwtYbVR+BZ9+TV/rh+BZXRwFLUya2HaouXD4dmQGzUFxIFgW1qgs5IBH+EextrnglOlUIqYqhagihGcqK1Gl4yVPO9xceVUUkCwUbkkkLV8mr/XD8Cx8mr/XD8CyuYbhtEKjjFUEVLP4lEqmYJSqfOO2YqzEV0Y3uLb3DT1gODU2oVlp1qFRagptnWxDLSIBz2J0uhG5tr2gWH5NX+uH4Fj5NX+uH4FkViOXxXNCoj0wFpKquqZzcAmmUJOXKHKOLAH5u1yGsPlDlt6Rfw3SzGm92U3zU/DNzYi5ZkJJ/WvrAlvk1f64fgWPk1f64fgWQjcmI5ZqzZmd875RlBBALBdyLvsbkqNiDcmR4RwQ0Kme6aIUuqZWq3KnPXbMc7jLa/dnP0rANr5NX+uH4Fj5NX+uH4Fm/EDQ+TV/rh+BZsYWm63zvn7aAW+6Z4gIiICIiAmKthlbcTLECqc78Ir1MMRhGIIvnQWvVQjUBtwfQb7TjYE/R8pvNnIaYp/GosKVQ+/cXV/UgbN69e3WS47xHSXX8O46mL8F+kfP7uTCX3kzlI3TEYhdPep0urdVZx0Xrb7+xkeX/Z0tKoKmJdauXUIo8pP65PvD0sPtl8Am18nlCxx/isTX4eCe/efswYWiRdm95tT6ek2IiQOA1uJYTxqT082XOpGYAHL62O8r1Tk0FmYVjmdQGYohOcVnr5hawAzP7ttgOtybVECs1eUQ+XPXe9OpUr0iFUeHUqVfFLEfSs1xY/RZgb3mxj+W/ErNWFd0JKuqqqWV1yWZhb5zRLebUB2sR5cs9ECsYjlDxHZ3xFQkkVBZaYy1l+TnxPd182GQ5Dp5m3FrZK3KxcVA1diK4K17Ko8RTYELb/DGQZNNbG976yxxA0uDcOGGpLRViypcJmtdUuSqadFBCj0UTdiICIiAiIgIiICIiAiIgIiICIiAiIgIiICIiAiIgIiICIiAiIgIiICIiAiIgIiICIiAiIgIiICIiAiIgIiICIiAiIgIiICIiAiIgIiICIiAiIgIiICQnNPGBg6L12zlUyjKmW5zNl+kPUSblW9onDqmJwValRXM58MgXVdBUudWIGwM2x1ra9Yt231a3mYrMx30ry+1GkQPmsRrsM1C532G52lh5P5mXiIqmn4qeGVBzeHrmBOlh6TlS8k426k0BcW0FShY22+n8J0D2UcCr4RMT46ZM7IV8yNewa/uk23EuZ+H4eMczWevv/fyVsWXNN4i0dPZePAP6bfu/wC2YMaTTQtmdrWFhluSSAPo9zNPEcKqtYiuyte7WL23c2C5rAaqPgvqZHV6gXMHxDhlGUkGrYMue5Avb6dPT9X1lCMcf7a3zS2anGrE6VNL3N0sLW0Y5dDc6joNZu0saDRNZndVW5N8h27WXX0kBXxlyX+WMoYhwMlSwUXBy6i63uPja42I3ON1s/D6zFs19b6i3nXTXtN64qzaI+c+rS2SYrM/KHqnzIn+b49FSpZGdUs4Gulhvbp6/CKfMaD/ABfHo3UuudU84H6Nhv6TS4nwytiEpjEvSpIg8rLcl2K6XB2Gm0w8XwdbFIPFqUF8NTlysSHJygkkjRbW/wCbWIw4Z7/n1norzlyx2/Lp3TXC+MCtU8MitSYrnUOEGZe40mfiXEUoMiNUqF3uQqhScotmY+XYXHrrpMIpeJiqFVHQqlNlNjqTpsLbazBzPhK3i0q1IKcoKnNUCWJZbHVToBm2PXbaVctKxqa/vK1im09J/iG3gOJrWUvTdrpVFJ1bLdWut1aw/RYHQ7ESZlX5dwNSnSdqtr1ayOAHDgD5tbXCgbg9/wCQtEjp3lJaNEREkaEREBERAREQEREBERATXxFNjcAKbgA5tQfe6fdNiJiY2Iv+zj9Xh/wf87mZaGHqItkFJdb2VSB06DrN+Jp8P1n6s7axFX9T89tb/wApqnh5LBilG97k5bm5sCQelwPyknEzyesm0bh+HZSfm6IBFjZbXBFiD6T58ifIaZWjkP0cpt923aScRyes/U36NGthnawYU2UdCDvYj+cx1MAdQFo27FT+ckojk9Z+ptG0sI62yrRFr2spFr7zLWo1GFm8NhfYgkdOh+2bsRyes/U20vAbIFIXR1NkFgAGUnT75uxEzFdEyRETZgiIgIiI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0724" name="AutoShape 4" descr="data:image/jpeg;base64,/9j/4AAQSkZJRgABAQAAAQABAAD/2wCEAAkGBxQREhMTEhQWFRUWGR8WGBgXGBYZHxYZGxgWGhkeFhQaHiggGholGxYZITUiJiorLi4uFx8zODMsNygtLysBCgoKDg0OGxAQGzElICIsNy0sLCwwNCwsLywsNy0sLS4wLCwyLzQsNCwsLCwsNDAvLCwsNywsLCw3LC8sLCw1MP/AABEIAPsAyQMBIgACEQEDEQH/xAAcAAEAAgMBAQEAAAAAAAAAAAAABQYDBAcCAQj/xABCEAACAQIEBAMDCAcHBQEAAAABAgADEQQSITEFBkFREyJhBzJxFCNCU4GRkqFSYoKiscHRFRYzQ3LS8DQ1g7Phsv/EABoBAQACAwEAAAAAAAAAAAAAAAADBAECBQb/xAAtEQEAAgIABAQEBwEBAAAAAAAAAQIDEQQSITEFQWFxE1GR0SKBobHB4fDxFP/aAAwDAQACEQMRAD8A7JxrGGjQqVVAJUXAO243tKV/fuv9XS/e/wB0tnNf/SV/9P8AMTlEmx1iY6q+a8xPRa/791/q6X73+6P7+V/q6X73+6VSb3BMJ41elT6Mwv8AAat+QMk5K/JFGS8+brGCqM1NGcAMVBYDYEi5AvM8RKq6REQEREBERAREQEREBERARIzG8cpU6gpXzVN2A/y10uXPTQ3tufznnBcep1KponyVN0BItUXXVD1NhcqdRvtrMbErE+AwpvtMj7EAz4DA+xPgN9p9gRPNf/SV/wDT/MTlE61zKmbC1hcLdbXN7DUb2BP5SnYPlelmZa2I1Q2ZaatobqPfI7uvTr6SbHaIhXzVmbdFWk/yOB8sS/ZrfHKf5XlkwvBMAMgtnLqWXMamqrubaD+vSZf7KwivRaj83VYZ6RUOQRYe8p0CkNbWx13vNpyRMaa1xTE72ssTDhK4qIrqbhgCDr1+IBmaV1oiIgIiICIiAiIgIiICIiBRlp5MdiM1JrEhmYnR1YkKB+pa+vQ6azDiqHiY7CMlIkq+YNc2RBo1zf3Spa36wA7iWjGcAp1GzhnQlg7ZTa7aC99wSABvbQaaC3nBcuU6bZiz1CHzrnYnK1rA33JAJF+xPc311KTVeXW/0QntIxFQU8PTuVw1WsExFQG2VC6ixbopBa5/VA62Nc5exBpVHo4J3fCGmruWsfDqNe4zAAKTaxWdRxOGSojJUUOjCzKwBBB7gzDgOF0aFM06VNUQkkqBoSdCT3NgPukPE4Zy4rUidbjW1rDxVaY+WY3+3v7wqfEa7IlRKTN4ZIBI10Pr0v8AnI3jGIaglenhXY0SBmI8wGawPmt5b3tOiJhEClAoyncW0Px7zxRwFNEZFRQjXzLbRrixv300lHgvD74MlbWtvU79uszyx6Ttz+Nr/wCiZ5em41vz91H5QrZMa9HC3bD285LZhcA2cGwsSbLb/g6DNXAcOpUARSRUBNzYb/EzanbzZIvbcIOEwWw05bT576do9Ia+OworU2ptcBtDbfe+k034FTLVXu16qlW1GzEG400ItpJSJHuViYiUWOB081NrtemgRRfQKFddRbUkOdfQba3+0+DqPBu7t4Pu3ybWsL2UbDTS1xveScRuTlhgwWFFKmlNb2QBRfew7zPETDJERAREQEREBERAREQEREBERAREQEREBERAREQEREBERAREQEREBERAREQEREBERAREQEREBERAREQEREBERAREgea+LVMMqGmVGjs2ak9XRFvbyOuQa6u1wOsCeiQmK5iWk7I6m6oWOVlaxWn4pUi9x5dr2v2sQT6PHDfJ4FTxC2UJmpbeGagJbNa1gR3uO2sCZiQ+G5gWoUK03NNii5zlGVqlNaiAre+zoLgbsOlyNanzIxFOo1BlpPQfEElkLAL4ZAygkXIfvAsMSNXi4FOu9SmyGgCXW6sSMgcZSDY3BtrbUHpqdbAcUqNVZHUp88aYU5TYDD06nvK36TE3NzrawgTcSGfmFBVellJKgm4KkHK9NGBsdCDUXQ+t7RiOOZauXJ5FFU1HuPL4Qpm4XqLP+UCZiQv94VU2q03pbMcxQhVZKrqzFSRr4LrbvbcEGavE+ZMqVlVSlVaD1Bco2R1pCpldQTYjMND27EEhZIkPxDjfh06jKhZlFUgEgAmiCTc9AZ9bjgFWnRZCHqC1gyHK2R3AaxuBZDr3I6agJeJApzDcIxpsA4bKoykufFpUkKvmAysagINtQQbjr9r8x5BrRqeVajVLGn82KTIH1zea4cMLbjex0gTsSJwXHFq13orSrWXMPENNxTJRgrAVCMt7k2sdcrdtZaAiIgIiICIiAiIgJjqUFYgsoJAIFx0O4+20yRAjMRwGgyuBTVWZCmYAXANPw7g98lhfsoHQTzU5ew5CDw1CoxfKFFmYoadz8FNvgANtJKxA1BwyiHFQU0DqLA5RpYZRb1Cki/YkbQ3DKJCA00IRTTUEA2RgFZbfokAAjbQTbiBq0eH0kRqa01CPfMtgQ9xY5r+9oANegAnzC8MpUv8ADpqvmzaD6RUKST1OUAX7CbcQNFuEUCXY0kJcMreUeYOQXB9GIBPci89U+FUVyhaajKSwsNi3vH4nr36zciBoLwagENPwUyEglcosSpBW49Mot2sJ6q8JoMzs1JCzgqxIHmDKFYH4qAD3AHYTdiBpnhVEu1Q0kzsCGOUXIYAMD6EAX72HaeP7GoXB8JLqLA21AylN++Vit97G034gaK8IoBQnhrlAKgEXsCVNhfYXRT+yJ7XhlELkFNcuVktbdXN3B75iLnuZtxA1qWApq7VFRQ7bsBqb2v8AabDXrYdpsxEBERAREQEREBERAREQEREBERAREQEREBERAREQEREBERAREQEREBERAREQERNXG8Qp0beIwF9huT9g1mtrRWN2nUM1rNp1ENqJp4PilKqbI1z2IIP2A7zcil63jdZ3Hozatqzq0aIiJs1IiICIiAiIgIiICIiAiIgIiICIiAiIgJ4rVQouZ7mljz5qYO1/6bwNbinFvBTM3vH3E6n1Y9BKZXxLVWLubk/l6AdBMOLru7s1UnPexv0t0A6AQk8zxnFWzW12iPJ6LhuFrhr85nzbNFypBBsRqCOkuXBuKisMraOP3vUf0lWweBaojMupBAyjrfe3w0ktSRMOuYsBb3nPc9E/+an4STw6ual+aOldbnfbX3VeOtimup7ws8Su8K4stZitOo2YbK4tmHcan7t5PUKuYX2OxHYzv48lckc1Z3DjsPE8X4NKpVyl8il8o3IAubetpGcqczU8ejsishRspViCbEXB06HUfsmThF5yrgJ/s3i70D5aVU5F7ZW81I+tj5L+pm46tKzy/wA4pjcRUo0qT2QEmoSuUgNlBFtfNuPtnr2g8X+TYOoQbPU+aTvdr3I7WUMfiBNH2W8I8DCeKws9c5/2Bog+Frt+1AteOxa0ab1XNlRSxPoBf75G8pcc+W4ZK1grXKuo+iwP9LH7ZV/avxU5aWDp6vVIZgN7BrIv7T//AI9ZHcjVX4fxCrgqp0qWAPQsFzIR6MpI+NoHUpXeA82JisTWw602U0s12JFjlcJpb1N5YpzD2d/90x3/AJf/AHiB0+c/re1OirEGhU0JHvJ0Nu86BORez3iVChiMUcQ6IG0XP1Idr2gWPhvtMo16tOkKLg1GCAlk0uba6y1cc4zSwdI1axso0AGpYnYKOp/pNPCcxYGo6pTrUmdjZQNyfTSVj2xYR2pUKiglEZg9volsuUn00Iv3I7wMQ9qy59cM3h3tfxBm/Dltf0zfbL5wjilPFUlq0WzK33g9Qw6ESu8A43gMZh1wwyJdAhoN5TtayE+8eoI166GWLhfDKWGQU6KBF3sOp7sTqTpuYG5ERAREQITmnmSngqd281RvcTqT3PZR3nOeCc2uteo+IJdapGa30CLhSi7WANiOo9RI3m7ENUxuILkkioUF+iqSFA9La/ae8jsJVysGKq9jfK17H42INvtnd4fhKRi1MbmYed4zjcnxo5Z1FZ/23WzhqNYpWuG6hlsVqAbBvW9rnfSxkLxHDlazqAdTmX1Daj+P5SNoc7uAF8ClYaALnUAei3sBLzynjhiaIrFFVwSmmtgDe1zr1v8AbPPeIeDTNebWuvfu9F4f43S1uSJ3Ou3ZocFRhSOhHnN76WGVd77DWRPM2IpVAgStcr9BQWW53OcaZunXbpLPzhg/Fwz2BLLZlAubm4Fso30J/jOefJKg3puPirD+U43GWthxxw8RuNd/9/bPEZZyXm2u71QcqQykgjUEbgy/cucaFfRiBVtqNg9uq+ttxOfpNihUKkMpsRqD6zncNxduHvuO3nCCJ06rOe+1zhRNOlik0amcjEfosbqb+j6ftzoKHQTV4rgFxFGpRf3XUqfS+xHqDY/ZPXJnJ+LcTbjGJwdBdBlGe3RyL1iPQKun/wBnXWZKNO5sqU1+xVUfwAEoHsr5fak1etVWzKxoL6FT84R6XAF/QyY9pL12wwo4enUc1TZyik2QakEja5sPUZoHPMLzNTPEWxtdHdbkooy3GmWncE20X89Z65x5mpYurRr0EelVp7s2XXKQyEWJ1Bv9/pOlcpctU8PhaSVKSNUIz1CyqTmbUi57aL9kkOI8AoVqVSn4VNc6lcwRQVJGhGm4Ov2QPfL/ABRcVh6VZfprqP0WGjD7GBEoPs7/AO6Y7/y/+8SQ9mVHE4Zq2Gr0aipcurlTlzAhWAbaxFiPge8r+DTH4PGYmtQwjvneoozU3IKmpmBGUjsPvgdfnHOReAUcbiMUtcEhNRZiupdgdvhL1yhxjG4h6gxeH8FQoKnI63N9Rdib6Si8DHEMDVrPRwjt4hsc9OoRYMSLWI7wL7w/kTB0KiVaaOHQ5lu7HX4EyZx2PoKRSrVKYNSyhHZbvmNgMh3udJTuGcy8UetTWrg8qMwDN4VUZVJ1Ny1hpM3tG5Yq4g08ThhetS0IBsWUHMpUn6Sm5t6+gBDFzR7O6D06lTDXpVAC2W5KNa5tY+7f00HaZvZXxmpiMPUSqxY0iArHfKwNgT1sQde1pBYjmfieIpnDDCsrsMjOKbqbEWPveVCe/S+lpb+QuXDgcORUt4tQ5ntsulgoPW3fuTAssREBERAo3PfJ3jk4jDj523nT6yw0K9nAG3X7NeYqNZ+hKyXGm+4+MonN/KwxF69ABa3+ZTJAz+q30zfx+O/U4LjOX8GTt5S43iPATePiY+/nHzU3gfCGxLZUemp7O1if9KgEt8BL5wnCHh1CuyuajBGcgjKl0UkWXfpa9xp0kXyvys1JhVrgZx7lMENY/pMRpcdB9p2nvi/MtGpSx1FD5kpFQ17irnIR8n+ksBfrcnaON4mb25KTuvn/ANWPBPC5mYyWp1if0np2R2G59r1cRS8UolEnK6qOjaZmYknymx0tsZecxGZQ1mA6EMaZPulk/Ox3nELSVw/GayVziA3zhN2vs40urDqtgBbpYdpTvii0dHueJ8Jpl18P8Oo+s+X89fZaOK4eolQ+KSxbUPuGHcfwt0k7yxwHNatVHl3VT9LsT6fx+G8rg8PTxGTOl1sKqhulwDY/YRcdcok7OFj8LrXNN7TuPKPu8ryanqx11YqQpynobXt9k1Pk1f64fgWeuMohoVPEdaahc3iNa1Mr5lfXTysA2v6Mq2GwqU6iOmOouWCvkdkysgbKjplN7lzVJOoLVW7CdVsswwtYbVR+BZ9+TV/rh+BZXRwFLUya2HaouXD4dmQGzUFxIFgW1qgs5IBH+EextrnglOlUIqYqhagihGcqK1Gl4yVPO9xceVUUkCwUbkkkLV8mr/XD8Cx8mr/XD8CyuYbhtEKjjFUEVLP4lEqmYJSqfOO2YqzEV0Y3uLb3DT1gODU2oVlp1qFRagptnWxDLSIBz2J0uhG5tr2gWH5NX+uH4Fj5NX+uH4FkViOXxXNCoj0wFpKquqZzcAmmUJOXKHKOLAH5u1yGsPlDlt6Rfw3SzGm92U3zU/DNzYi5ZkJJ/WvrAlvk1f64fgWPk1f64fgWQjcmI5ZqzZmd875RlBBALBdyLvsbkqNiDcmR4RwQ0Kme6aIUuqZWq3KnPXbMc7jLa/dnP0rANr5NX+uH4Fj5NX+uH4Fm/EDQ+TV/rh+BZsYWm63zvn7aAW+6Z4gIiICIiAmKthlbcTLECqc78Ir1MMRhGIIvnQWvVQjUBtwfQb7TjYE/R8pvNnIaYp/GosKVQ+/cXV/UgbN69e3WS47xHSXX8O46mL8F+kfP7uTCX3kzlI3TEYhdPep0urdVZx0Xrb7+xkeX/Z0tKoKmJdauXUIo8pP65PvD0sPtl8Am18nlCxx/isTX4eCe/efswYWiRdm95tT6ek2IiQOA1uJYTxqT082XOpGYAHL62O8r1Tk0FmYVjmdQGYohOcVnr5hawAzP7ttgOtybVECs1eUQ+XPXe9OpUr0iFUeHUqVfFLEfSs1xY/RZgb3mxj+W/ErNWFd0JKuqqqWV1yWZhb5zRLebUB2sR5cs9ECsYjlDxHZ3xFQkkVBZaYy1l+TnxPd182GQ5Dp5m3FrZK3KxcVA1diK4K17Ko8RTYELb/DGQZNNbG976yxxA0uDcOGGpLRViypcJmtdUuSqadFBCj0UTdiICIiAiIgIiICIiAiIgIiICIiAiIgIiICIiAiIgIiICIiAiIgIiICIiAiIgIiICIiAiIgIiICIiAiIgIiICIiAiIgIiICIiAiIgIiICIiAiIgIiICQnNPGBg6L12zlUyjKmW5zNl+kPUSblW9onDqmJwValRXM58MgXVdBUudWIGwM2x1ra9Yt231a3mYrMx30ry+1GkQPmsRrsM1C532G52lh5P5mXiIqmn4qeGVBzeHrmBOlh6TlS8k426k0BcW0FShY22+n8J0D2UcCr4RMT46ZM7IV8yNewa/uk23EuZ+H4eMczWevv/fyVsWXNN4i0dPZePAP6bfu/wC2YMaTTQtmdrWFhluSSAPo9zNPEcKqtYiuyte7WL23c2C5rAaqPgvqZHV6gXMHxDhlGUkGrYMue5Avb6dPT9X1lCMcf7a3zS2anGrE6VNL3N0sLW0Y5dDc6joNZu0saDRNZndVW5N8h27WXX0kBXxlyX+WMoYhwMlSwUXBy6i63uPja42I3ON1s/D6zFs19b6i3nXTXtN64qzaI+c+rS2SYrM/KHqnzIn+b49FSpZGdUs4Gulhvbp6/CKfMaD/ABfHo3UuudU84H6Nhv6TS4nwytiEpjEvSpIg8rLcl2K6XB2Gm0w8XwdbFIPFqUF8NTlysSHJygkkjRbW/wCbWIw4Z7/n1norzlyx2/Lp3TXC+MCtU8MitSYrnUOEGZe40mfiXEUoMiNUqF3uQqhScotmY+XYXHrrpMIpeJiqFVHQqlNlNjqTpsLbazBzPhK3i0q1IKcoKnNUCWJZbHVToBm2PXbaVctKxqa/vK1im09J/iG3gOJrWUvTdrpVFJ1bLdWut1aw/RYHQ7ESZlX5dwNSnSdqtr1ayOAHDgD5tbXCgbg9/wCQtEjp3lJaNEREkaEREBERAREQEREBERATXxFNjcAKbgA5tQfe6fdNiJiY2Iv+zj9Xh/wf87mZaGHqItkFJdb2VSB06DrN+Jp8P1n6s7axFX9T89tb/wApqnh5LBilG97k5bm5sCQelwPyknEzyesm0bh+HZSfm6IBFjZbXBFiD6T58ifIaZWjkP0cpt923aScRyes/U36NGthnawYU2UdCDvYj+cx1MAdQFo27FT+ckojk9Z+ptG0sI62yrRFr2spFr7zLWo1GFm8NhfYgkdOh+2bsRyes/U20vAbIFIXR1NkFgAGUnT75uxEzFdEyRETZgiIgIiI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0728" name="Picture 8" descr="http://www.iobscigliano.gov.it/images/sito_documenti/Immagini/RA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764704"/>
            <a:ext cx="4562475" cy="24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Analisi della situazione</a:t>
            </a:r>
          </a:p>
        </p:txBody>
      </p:sp>
      <p:sp>
        <p:nvSpPr>
          <p:cNvPr id="10243" name="Segnaposto contenuto 2"/>
          <p:cNvSpPr>
            <a:spLocks noGrp="1"/>
          </p:cNvSpPr>
          <p:nvPr>
            <p:ph sz="quarter" idx="1"/>
          </p:nvPr>
        </p:nvSpPr>
        <p:spPr>
          <a:xfrm>
            <a:off x="827584" y="1916832"/>
            <a:ext cx="7772400" cy="2413248"/>
          </a:xfrm>
        </p:spPr>
        <p:txBody>
          <a:bodyPr/>
          <a:lstStyle/>
          <a:p>
            <a:pPr eaLnBrk="1" hangingPunct="1"/>
            <a:r>
              <a:rPr lang="it-IT" sz="3600" b="1" dirty="0" smtClean="0"/>
              <a:t>Contesti e Risorse</a:t>
            </a:r>
          </a:p>
          <a:p>
            <a:pPr eaLnBrk="1" hangingPunct="1"/>
            <a:r>
              <a:rPr lang="it-IT" sz="3600" b="1" dirty="0" smtClean="0"/>
              <a:t>Esiti</a:t>
            </a:r>
          </a:p>
          <a:p>
            <a:pPr eaLnBrk="1" hangingPunct="1"/>
            <a:r>
              <a:rPr lang="it-IT" sz="3600" b="1" dirty="0" smtClean="0"/>
              <a:t>Processi</a:t>
            </a:r>
            <a:endParaRPr lang="it-IT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Contesti e Risorse</a:t>
            </a:r>
          </a:p>
        </p:txBody>
      </p:sp>
      <p:sp>
        <p:nvSpPr>
          <p:cNvPr id="12291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it-IT" dirty="0" smtClean="0"/>
          </a:p>
          <a:p>
            <a:pPr eaLnBrk="1" hangingPunct="1"/>
            <a:r>
              <a:rPr lang="it-IT" sz="3200" b="1" dirty="0" smtClean="0"/>
              <a:t>Popolazione Scolastica 	</a:t>
            </a:r>
          </a:p>
          <a:p>
            <a:pPr eaLnBrk="1" hangingPunct="1"/>
            <a:r>
              <a:rPr lang="it-IT" sz="3200" b="1" dirty="0" smtClean="0"/>
              <a:t> Ambiente</a:t>
            </a:r>
          </a:p>
          <a:p>
            <a:pPr eaLnBrk="1" hangingPunct="1"/>
            <a:r>
              <a:rPr lang="it-IT" sz="3200" b="1" dirty="0" smtClean="0"/>
              <a:t>Capitale sociale 	</a:t>
            </a:r>
          </a:p>
          <a:p>
            <a:pPr eaLnBrk="1" hangingPunct="1"/>
            <a:r>
              <a:rPr lang="it-IT" sz="3200" b="1" dirty="0" smtClean="0"/>
              <a:t>Risorse economiche e materiali 	</a:t>
            </a:r>
          </a:p>
          <a:p>
            <a:pPr eaLnBrk="1" hangingPunct="1"/>
            <a:r>
              <a:rPr lang="it-IT" sz="3200" b="1" dirty="0" smtClean="0"/>
              <a:t>Risorse professionali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Contesti e Risorse</a:t>
            </a:r>
          </a:p>
        </p:txBody>
      </p:sp>
      <p:sp>
        <p:nvSpPr>
          <p:cNvPr id="12291" name="Segnaposto contenuto 2"/>
          <p:cNvSpPr>
            <a:spLocks noGrp="1"/>
          </p:cNvSpPr>
          <p:nvPr>
            <p:ph sz="quarter" idx="1"/>
          </p:nvPr>
        </p:nvSpPr>
        <p:spPr>
          <a:xfrm>
            <a:off x="539552" y="1484784"/>
            <a:ext cx="7772400" cy="1261120"/>
          </a:xfrm>
        </p:spPr>
        <p:txBody>
          <a:bodyPr/>
          <a:lstStyle/>
          <a:p>
            <a:pPr eaLnBrk="1" hangingPunct="1"/>
            <a:endParaRPr lang="it-IT" dirty="0" smtClean="0"/>
          </a:p>
          <a:p>
            <a:pPr eaLnBrk="1" hangingPunct="1">
              <a:buNone/>
            </a:pPr>
            <a:r>
              <a:rPr lang="it-IT" sz="3200" b="1" dirty="0" smtClean="0">
                <a:solidFill>
                  <a:srgbClr val="0000FF"/>
                </a:solidFill>
              </a:rPr>
              <a:t>Popolazione Scolastica </a:t>
            </a:r>
            <a:r>
              <a:rPr lang="it-IT" sz="3200" b="1" dirty="0" smtClean="0"/>
              <a:t>	</a:t>
            </a:r>
          </a:p>
          <a:p>
            <a:pPr eaLnBrk="1" hangingPunct="1">
              <a:buNone/>
            </a:pPr>
            <a:r>
              <a:rPr lang="it-IT" sz="3200" b="1" dirty="0" smtClean="0"/>
              <a:t>	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827584" y="2924944"/>
            <a:ext cx="7416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sz="2400" dirty="0" smtClean="0"/>
              <a:t>Status  Socio-Economico e Culturale delle famiglie degli studenti (INVALSI)</a:t>
            </a:r>
          </a:p>
          <a:p>
            <a:endParaRPr lang="it-IT" sz="2400" dirty="0" smtClean="0"/>
          </a:p>
          <a:p>
            <a:pPr>
              <a:buFont typeface="Arial" pitchFamily="34" charset="0"/>
              <a:buChar char="•"/>
            </a:pPr>
            <a:r>
              <a:rPr lang="it-IT" sz="2400" dirty="0" smtClean="0"/>
              <a:t> Studenti con famiglie  economicamente svantaggiate (INVALSI e rilevazione da parte della scuola)</a:t>
            </a:r>
            <a:endParaRPr lang="it-IT" sz="2400" dirty="0"/>
          </a:p>
        </p:txBody>
      </p:sp>
      <p:pic>
        <p:nvPicPr>
          <p:cNvPr id="5" name="Picture 2" descr="F:\RAPPORTO DI AUTOVALUTAZIONE\invals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356992"/>
            <a:ext cx="683568" cy="559534"/>
          </a:xfrm>
          <a:prstGeom prst="rect">
            <a:avLst/>
          </a:prstGeom>
          <a:noFill/>
        </p:spPr>
      </p:pic>
      <p:pic>
        <p:nvPicPr>
          <p:cNvPr id="7" name="Picture 2" descr="F:\RAPPORTO DI AUTOVALUTAZIONE\invals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941168"/>
            <a:ext cx="683568" cy="5595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b="1" dirty="0" smtClean="0">
                <a:solidFill>
                  <a:srgbClr val="FF0000"/>
                </a:solidFill>
              </a:rPr>
              <a:t>Contesti e Risorse</a:t>
            </a:r>
          </a:p>
        </p:txBody>
      </p:sp>
      <p:sp>
        <p:nvSpPr>
          <p:cNvPr id="18435" name="Segnaposto contenuto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it-IT" sz="3200" b="1" dirty="0" smtClean="0">
                <a:solidFill>
                  <a:srgbClr val="0000FF"/>
                </a:solidFill>
              </a:rPr>
              <a:t>Ambiente</a:t>
            </a:r>
          </a:p>
          <a:p>
            <a:pPr lvl="1" eaLnBrk="1" hangingPunct="1"/>
            <a:r>
              <a:rPr lang="it-IT" sz="2000" dirty="0" smtClean="0"/>
              <a:t>L’Istituto è ubicato  a nord della città, in un punto nevralgico per la presenza di banche, di un centro commerciale, per la concentrazione  di diversi Istituti  (Università , Scuole medie, Elementari, Liceo Classico e Scientifico, Tecnico Commerciale), per la  vicinanza  alla Stazione Centrale  e a quella di </a:t>
            </a:r>
            <a:r>
              <a:rPr lang="it-IT" sz="2000" dirty="0" err="1" smtClean="0"/>
              <a:t>………</a:t>
            </a:r>
            <a:r>
              <a:rPr lang="it-IT" sz="2000" dirty="0" smtClean="0"/>
              <a:t>.. Il Comune di </a:t>
            </a:r>
            <a:r>
              <a:rPr lang="it-IT" sz="2000" dirty="0" err="1" smtClean="0"/>
              <a:t>…………</a:t>
            </a:r>
            <a:r>
              <a:rPr lang="it-IT" sz="2000" dirty="0" smtClean="0"/>
              <a:t>.., nel “Rapporto  sullo stato dell’Economia  e del territorio  </a:t>
            </a:r>
            <a:r>
              <a:rPr lang="it-IT" sz="2000" dirty="0" err="1" smtClean="0"/>
              <a:t>……………</a:t>
            </a:r>
            <a:r>
              <a:rPr lang="it-IT" sz="2000" dirty="0" smtClean="0"/>
              <a:t>.”, ne ha descritto  la vocazione turistica in:</a:t>
            </a:r>
          </a:p>
          <a:p>
            <a:pPr lvl="1" eaLnBrk="1" hangingPunct="1"/>
            <a:r>
              <a:rPr lang="it-IT" sz="2000" dirty="0" smtClean="0"/>
              <a:t>Scenari turistico Culturali (</a:t>
            </a:r>
            <a:r>
              <a:rPr lang="it-IT" sz="2000" dirty="0" err="1" smtClean="0"/>
              <a:t>…………………………………</a:t>
            </a:r>
            <a:r>
              <a:rPr lang="it-IT" sz="2000" dirty="0" smtClean="0"/>
              <a:t>..)</a:t>
            </a:r>
          </a:p>
          <a:p>
            <a:pPr lvl="1" eaLnBrk="1" hangingPunct="1"/>
            <a:r>
              <a:rPr lang="it-IT" sz="2000" dirty="0" smtClean="0"/>
              <a:t>Sistema Agro-alimentare</a:t>
            </a:r>
          </a:p>
          <a:p>
            <a:pPr lvl="1" eaLnBrk="1" hangingPunct="1"/>
            <a:r>
              <a:rPr lang="it-IT" sz="2000" dirty="0" smtClean="0"/>
              <a:t>Reindustrializzazione</a:t>
            </a:r>
          </a:p>
          <a:p>
            <a:pPr lvl="1" eaLnBrk="1" hangingPunct="1"/>
            <a:r>
              <a:rPr lang="it-IT" sz="2000" dirty="0" smtClean="0"/>
              <a:t>Cultura  dello sviluppo tecnologico (Formazione, Gestione, Comunicazione, Diffusione)</a:t>
            </a:r>
            <a:endParaRPr lang="it-IT" sz="2800" dirty="0" smtClean="0"/>
          </a:p>
        </p:txBody>
      </p:sp>
      <p:pic>
        <p:nvPicPr>
          <p:cNvPr id="26626" name="Picture 2" descr="https://encrypted-tbn0.gstatic.com/images?q=tbn:ANd9GcS6lImE-xWhKqIhhtfS2Vjsec6V1XdN0xFqRUYcM7bzqyf1ru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9824" y="332656"/>
            <a:ext cx="1584176" cy="1696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504</TotalTime>
  <Words>2985</Words>
  <Application>Microsoft Office PowerPoint</Application>
  <PresentationFormat>Presentazione su schermo (4:3)</PresentationFormat>
  <Paragraphs>262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36" baseType="lpstr">
      <vt:lpstr>Equity</vt:lpstr>
      <vt:lpstr>Rapporto di Autovalutazione</vt:lpstr>
      <vt:lpstr>Nucleo di Autovalutazione</vt:lpstr>
      <vt:lpstr>Riferimenti per l’elaborazione del Rapporto di Autovalutazione</vt:lpstr>
      <vt:lpstr>Livelli</vt:lpstr>
      <vt:lpstr>Parti del Rapporto di Autovalutazione</vt:lpstr>
      <vt:lpstr>Analisi della situazione</vt:lpstr>
      <vt:lpstr>Contesti e Risorse</vt:lpstr>
      <vt:lpstr>Contesti e Risorse</vt:lpstr>
      <vt:lpstr>Contesti e Risorse</vt:lpstr>
      <vt:lpstr>Contesti e Risorse</vt:lpstr>
      <vt:lpstr>Contesti e Risorse</vt:lpstr>
      <vt:lpstr>Contesti e Risorse</vt:lpstr>
      <vt:lpstr>Esiti</vt:lpstr>
      <vt:lpstr>Esiti</vt:lpstr>
      <vt:lpstr>Esiti</vt:lpstr>
      <vt:lpstr>Esiti</vt:lpstr>
      <vt:lpstr>Processi</vt:lpstr>
      <vt:lpstr>Processi</vt:lpstr>
      <vt:lpstr>Processi</vt:lpstr>
      <vt:lpstr>Processi</vt:lpstr>
      <vt:lpstr>Processi</vt:lpstr>
      <vt:lpstr>Processi</vt:lpstr>
      <vt:lpstr>Processi</vt:lpstr>
      <vt:lpstr>Processi</vt:lpstr>
      <vt:lpstr>Processi</vt:lpstr>
      <vt:lpstr>Processi</vt:lpstr>
      <vt:lpstr>Obiettivi di miglioramento (1)</vt:lpstr>
      <vt:lpstr>Obiettivi di miglioramento</vt:lpstr>
      <vt:lpstr>Obiettivi di miglioramento (2)</vt:lpstr>
      <vt:lpstr>Obiettivi di miglioramento</vt:lpstr>
      <vt:lpstr>Obiettivi di  miglioramento (3)</vt:lpstr>
      <vt:lpstr>Obiettivi di miglioramento</vt:lpstr>
      <vt:lpstr>Collegamento tra obiettivi individuati e risultanze interne all’autovalutazione </vt:lpstr>
      <vt:lpstr>Collegamento tra obiettivi individuati e risultanze interne all’autovalutazione </vt:lpstr>
      <vt:lpstr>Diapositiva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Rapporto di Autovalutazione</dc:title>
  <dc:creator>Martino</dc:creator>
  <cp:lastModifiedBy>Martino</cp:lastModifiedBy>
  <cp:revision>88</cp:revision>
  <dcterms:created xsi:type="dcterms:W3CDTF">2013-04-13T16:45:30Z</dcterms:created>
  <dcterms:modified xsi:type="dcterms:W3CDTF">2015-02-10T08:08:14Z</dcterms:modified>
</cp:coreProperties>
</file>