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emf" ContentType="image/x-emf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xls" ContentType="application/vnd.ms-exce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2"/>
  </p:sldMasterIdLst>
  <p:notesMasterIdLst>
    <p:notesMasterId r:id="rId76"/>
  </p:notesMasterIdLst>
  <p:sldIdLst>
    <p:sldId id="256" r:id="rId3"/>
    <p:sldId id="257" r:id="rId4"/>
    <p:sldId id="329" r:id="rId5"/>
    <p:sldId id="330" r:id="rId6"/>
    <p:sldId id="331" r:id="rId7"/>
    <p:sldId id="328" r:id="rId8"/>
    <p:sldId id="258" r:id="rId9"/>
    <p:sldId id="259" r:id="rId10"/>
    <p:sldId id="264" r:id="rId11"/>
    <p:sldId id="265" r:id="rId12"/>
    <p:sldId id="266" r:id="rId13"/>
    <p:sldId id="267" r:id="rId14"/>
    <p:sldId id="268" r:id="rId15"/>
    <p:sldId id="284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62" r:id="rId32"/>
    <p:sldId id="263" r:id="rId33"/>
    <p:sldId id="260" r:id="rId34"/>
    <p:sldId id="261" r:id="rId35"/>
    <p:sldId id="285" r:id="rId36"/>
    <p:sldId id="301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09" r:id="rId45"/>
    <p:sldId id="311" r:id="rId46"/>
    <p:sldId id="312" r:id="rId47"/>
    <p:sldId id="313" r:id="rId48"/>
    <p:sldId id="314" r:id="rId49"/>
    <p:sldId id="315" r:id="rId50"/>
    <p:sldId id="316" r:id="rId51"/>
    <p:sldId id="317" r:id="rId52"/>
    <p:sldId id="318" r:id="rId53"/>
    <p:sldId id="319" r:id="rId54"/>
    <p:sldId id="300" r:id="rId55"/>
    <p:sldId id="286" r:id="rId56"/>
    <p:sldId id="287" r:id="rId57"/>
    <p:sldId id="288" r:id="rId58"/>
    <p:sldId id="289" r:id="rId59"/>
    <p:sldId id="290" r:id="rId60"/>
    <p:sldId id="291" r:id="rId61"/>
    <p:sldId id="292" r:id="rId62"/>
    <p:sldId id="293" r:id="rId63"/>
    <p:sldId id="294" r:id="rId64"/>
    <p:sldId id="295" r:id="rId65"/>
    <p:sldId id="296" r:id="rId66"/>
    <p:sldId id="297" r:id="rId67"/>
    <p:sldId id="298" r:id="rId68"/>
    <p:sldId id="299" r:id="rId69"/>
    <p:sldId id="320" r:id="rId70"/>
    <p:sldId id="321" r:id="rId71"/>
    <p:sldId id="332" r:id="rId72"/>
    <p:sldId id="333" r:id="rId73"/>
    <p:sldId id="334" r:id="rId74"/>
    <p:sldId id="335" r:id="rId7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1935" autoAdjust="0"/>
  </p:normalViewPr>
  <p:slideViewPr>
    <p:cSldViewPr>
      <p:cViewPr>
        <p:scale>
          <a:sx n="90" d="100"/>
          <a:sy n="90" d="100"/>
        </p:scale>
        <p:origin x="-816" y="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png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ng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ng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png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png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png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png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png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png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png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png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4ADF51-3245-4330-A7BA-35F94096FD6C}" type="datetimeFigureOut">
              <a:rPr lang="en-US"/>
              <a:pPr>
                <a:defRPr/>
              </a:pPr>
              <a:t>2/11/2015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7F7329A-68E7-4AE2-B365-B1AE0492A376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DE9885-8379-44A3-8F67-E816996AB12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D333BE-0783-4569-9128-6493997794D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FE470A-0B71-4F83-A0EB-AC7206FECBA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2D775E-7986-45C7-8865-830A114A925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9761F5-8618-4176-A4AA-9557689E3E9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D49589-BEC6-49D2-9BAF-7486434FBFC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59D45F-1206-4447-827B-76FC32A8A8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D1899A-166A-4CD5-B0D1-B2B0D966F1E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C0A209-F49C-4C54-9DEE-65F7BACEEA4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B0EB6E-80DA-4893-A29C-B7A50EB518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19F15B-E444-456B-8901-B01417207F8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940D02-0023-4DA6-8589-19C7C8C4819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280786-23AB-43DE-8296-0957C7852E5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FAE984-7F01-4BD1-A4EC-A6B5B28B102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FE7CD4-EADE-4D7F-9115-724A46D9560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99A753-3EEA-455F-8AC7-4683E161CEA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514B7F-401A-49B9-A226-E77A88BC0BE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87C5C0-B9D3-4978-BA40-F6B3F6BCAF1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388F00-006F-4402-BDDD-132A307DBA1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AD613C-D215-4EE9-9DF4-2E7F8417D51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109D85-3F8E-4F53-BB1C-8DD7AD5F75C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53606D-6049-4A54-8CB8-1A85B92FE6F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8A3551-FF31-4DEB-83C2-CC841FA1560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33C721-F8AE-4679-82EA-7D562BCE864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2FBDFA-C77B-4DC2-A594-76BAF554603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8D6B10-36A8-48DC-B97D-49C9950129B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41D3BF-BC6A-4AF3-870F-C80C3628A8F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33CF83-E409-4A6C-B0AF-A9B9FC7AB81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49B5AE-E0B0-4701-8895-A67BAB3727C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46C1D5-E1B1-44C7-8F70-2D068C10CAA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BE29DD-9C3C-4359-A177-0047F18D9EC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2C5DCC-AAFA-45B3-A977-28D09E11575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545DD8-9952-474C-A1AD-0682A9AC57E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D0E221-7A90-4EF1-B3AB-FE5B5D0E10B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591FC7-3F10-44C6-9031-E5E7C73967C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3E6D1C-EEA5-4303-92E9-E7AE16C4802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EF0E24-E7AA-46D3-9E71-83D6C2AE703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7B4489-9624-4A5A-9E5F-E4025D3F61B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2AC316A-F6B0-4F85-96CE-B39D6BF1617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8B40B3-A54C-4EF2-80A5-2FA0E608351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48</a:t>
            </a:fld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867F7B-3D8A-4800-8F31-DB0EB0E9F19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21C469-8A21-47BC-B167-9ADFAAF8DBA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50</a:t>
            </a:fld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7C179C-AAEE-405B-BCEB-203B463CC52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51</a:t>
            </a:fld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FDB51B-D751-49E4-8D0C-30D9B7841E7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52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5963C7-7C45-43FE-B33A-9BA99B0CF1D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1CEAA2-664E-43B4-AEFA-C8BB389CC9C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53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53C933-04B6-4161-B88B-AD7C17EA741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BC300C-6043-4457-B98C-AC461C47CEB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425A54-65BB-4C46-92A1-5BA40ED4B59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4F3FC-C99A-466E-89FE-EBBDABF6DDA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21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lt"/>
                <a:cs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31D05839-27E8-4C56-8B8A-3B3371B983F8}" type="datetime1">
              <a:rPr lang="en-US"/>
              <a:pPr>
                <a:defRPr/>
              </a:pPr>
              <a:t>2/11/2015</a:t>
            </a:fld>
            <a:endParaRPr lang="en-US" sz="1600" dirty="0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7EA6D19-5B13-422B-BE0B-C9E73F1A182D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C1DB6-1ACF-464B-8DAC-FEC213360DE2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D50A3-1F6F-45E1-A882-0B3450598E5F}" type="slidenum">
              <a:rPr lang="en-US"/>
              <a:pPr>
                <a:defRPr/>
              </a:pPr>
              <a:t>‹N›</a:t>
            </a:fld>
            <a:endParaRPr lang="en-US" b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Shape 7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Straight Connector 8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8215A-45D8-4176-B01B-D522457A2D03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8B0F6-E298-4DBD-9D4A-3AFFEE5D25E7}" type="slidenum">
              <a:rPr lang="en-US"/>
              <a:pPr>
                <a:defRPr/>
              </a:pPr>
              <a:t>‹N›</a:t>
            </a:fld>
            <a:endParaRPr lang="en-US" b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B0CA6-152E-465E-A2C1-C989D8EEBD0C}" type="datetime1">
              <a:rPr lang="en-US"/>
              <a:pPr>
                <a:defRPr/>
              </a:pPr>
              <a:t>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65BC4-BAA7-471D-B353-241CA44015A7}" type="slidenum">
              <a:rPr lang="en-US"/>
              <a:pPr>
                <a:defRPr/>
              </a:pPr>
              <a:t>‹N›</a:t>
            </a:fld>
            <a:endParaRPr lang="en-US" b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CC672-3AF5-48FD-A025-E95416B2CC94}" type="datetime1">
              <a:rPr lang="en-US"/>
              <a:pPr>
                <a:defRPr/>
              </a:pPr>
              <a:t>2/11/2015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937A952-C846-436D-BBBF-5294E54B8158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4C641-A0C9-4437-B85A-59CA7672B7C2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299A8F2-7996-47FE-9A8B-2871839C35C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EABB-3BFA-44DA-A30E-9876AF8C0E54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8A25D32-343A-4908-B8E1-32F28D3FA419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0D8EC-C7CE-4072-8AC4-00F3E56C3737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377F1-213B-4285-BF15-8B224609130E}" type="slidenum">
              <a:rPr lang="en-US"/>
              <a:pPr>
                <a:defRPr/>
              </a:pPr>
              <a:t>‹N›</a:t>
            </a:fld>
            <a:endParaRPr lang="en-US" b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Shap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F489F-0EFF-4352-BEDD-CCDC7D64B710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D2DC029-8250-4295-81D3-FB08592FA3DC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Straight Connector 9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Shape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D152C-33A2-4272-BA37-6EA0ED3D891F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821DA-F9A5-4E9C-B818-6D6E299C2892}" type="slidenum">
              <a:rPr lang="en-US"/>
              <a:pPr>
                <a:defRPr/>
              </a:pPr>
              <a:t>‹N›</a:t>
            </a:fld>
            <a:endParaRPr lang="en-US" b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Shape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F5D86-2C87-4932-A31F-851B22BF227F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E2EF7-0160-45F4-BD81-894B5D1EC247}" type="slidenum">
              <a:rPr lang="en-US"/>
              <a:pPr>
                <a:defRPr/>
              </a:pPr>
              <a:t>‹N›</a:t>
            </a:fld>
            <a:endParaRPr lang="en-US" b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6144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5A79BE6-4796-4F54-B96A-FA50898371F8}" type="datetime1">
              <a:rPr lang="en-US"/>
              <a:pPr>
                <a:defRPr/>
              </a:pPr>
              <a:t>2/11/2015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557C7786-94FF-4FF0-A70B-B19C3AE598F7}" type="slidenum">
              <a:rPr lang="en-US"/>
              <a:pPr>
                <a:defRPr/>
              </a:pPr>
              <a:t>‹N›</a:t>
            </a:fld>
            <a:endParaRPr lang="en-US" sz="1600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hap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1" r:id="rId1"/>
    <p:sldLayoutId id="2147484102" r:id="rId2"/>
    <p:sldLayoutId id="2147484103" r:id="rId3"/>
    <p:sldLayoutId id="2147484104" r:id="rId4"/>
    <p:sldLayoutId id="2147484105" r:id="rId5"/>
    <p:sldLayoutId id="2147484106" r:id="rId6"/>
    <p:sldLayoutId id="2147484107" r:id="rId7"/>
    <p:sldLayoutId id="2147484108" r:id="rId8"/>
    <p:sldLayoutId id="2147484109" r:id="rId9"/>
    <p:sldLayoutId id="2147484110" r:id="rId10"/>
    <p:sldLayoutId id="214748411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549FB3"/>
        </a:buClr>
        <a:buSzPct val="70000"/>
        <a:buFont typeface="Wingdings" pitchFamily="2" charset="2"/>
        <a:buChar char="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Foglio_di_lavoro_di_Microsoft_Office_Excel_97-20033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Foglio_di_lavoro_di_Microsoft_Office_Excel_97-20034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Foglio_di_lavoro_di_Microsoft_Office_Excel_97-20035.xls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Foglio_di_lavoro_di_Microsoft_Office_Excel_97-20036.xls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Foglio_di_lavoro_di_Microsoft_Office_Excel_97-20037.xls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Foglio_di_lavoro_di_Microsoft_Office_Excel_97-20038.xls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Foglio_di_lavoro_di_Microsoft_Office_Excel_97-20039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Foglio_di_lavoro_di_Microsoft_Office_Excel_97-200310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Foglio_di_lavoro_di_Microsoft_Office_Excel_97-200311.xls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Foglio_di_lavoro_di_Microsoft_Office_Excel_97-200312.xls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Foglio_di_lavoro_di_Microsoft_Office_Excel_97-200313.xls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Foglio_di_lavoro_di_Microsoft_Office_Excel_97-200314.xls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Foglio_di_lavoro_di_Microsoft_Office_Excel_97-200315.xls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Foglio_di_lavoro_di_Microsoft_Office_Excel_97-200316.xls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Foglio_di_lavoro_di_Microsoft_Office_Excel_97-200317.xls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Foglio_di_lavoro_di_Microsoft_Office_Excel_97-200318.xls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Foglio_di_lavoro_di_Microsoft_Office_Excel_97-200319.xls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Foglio_di_lavoro_di_Microsoft_Office_Excel_97-200320.xls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Foglio_di_lavoro_di_Microsoft_Office_Excel_97-200321.xls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oleObject" Target="../embeddings/Foglio_di_lavoro_di_Microsoft_Office_Excel_97-200322.xls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Foglio_di_lavoro_di_Microsoft_Office_Excel_97-200323.xls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Foglio_di_lavoro_di_Microsoft_Office_Excel_97-200324.xls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oleObject" Target="../embeddings/Foglio_di_lavoro_di_Microsoft_Office_Excel_97-200325.xls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oleObject" Target="../embeddings/Foglio_di_lavoro_di_Microsoft_Office_Excel_97-200326.xls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oleObject" Target="../embeddings/Foglio_di_lavoro_di_Microsoft_Office_Excel_97-200327.xls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oleObject" Target="../embeddings/Foglio_di_lavoro_di_Microsoft_Office_Excel_97-200328.xls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4" Type="http://schemas.openxmlformats.org/officeDocument/2006/relationships/oleObject" Target="../embeddings/Foglio_di_lavoro_di_Microsoft_Office_Excel_97-200329.xls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4" Type="http://schemas.openxmlformats.org/officeDocument/2006/relationships/oleObject" Target="../embeddings/Foglio_di_lavoro_di_Microsoft_Office_Excel_97-200330.xls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4" Type="http://schemas.openxmlformats.org/officeDocument/2006/relationships/oleObject" Target="../embeddings/Foglio_di_lavoro_di_Microsoft_Office_Excel_97-200331.xls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4" Type="http://schemas.openxmlformats.org/officeDocument/2006/relationships/oleObject" Target="../embeddings/Foglio_di_lavoro_di_Microsoft_Office_Excel_97-200332.xls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4" Type="http://schemas.openxmlformats.org/officeDocument/2006/relationships/oleObject" Target="../embeddings/Foglio_di_lavoro_di_Microsoft_Office_Excel_97-200333.xls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4" Type="http://schemas.openxmlformats.org/officeDocument/2006/relationships/oleObject" Target="../embeddings/Foglio_di_lavoro_di_Microsoft_Office_Excel_97-200334.xls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4" Type="http://schemas.openxmlformats.org/officeDocument/2006/relationships/oleObject" Target="../embeddings/Foglio_di_lavoro_di_Microsoft_Office_Excel_97-200335.xls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4" Type="http://schemas.openxmlformats.org/officeDocument/2006/relationships/oleObject" Target="../embeddings/Foglio_di_lavoro_di_Microsoft_Office_Excel_97-200336.xls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4" Type="http://schemas.openxmlformats.org/officeDocument/2006/relationships/oleObject" Target="../embeddings/Foglio_di_lavoro_di_Microsoft_Office_Excel_97-200337.xls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4" Type="http://schemas.openxmlformats.org/officeDocument/2006/relationships/oleObject" Target="../embeddings/Foglio_di_lavoro_di_Microsoft_Office_Excel_97-200338.xls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4" Type="http://schemas.openxmlformats.org/officeDocument/2006/relationships/oleObject" Target="../embeddings/Foglio_di_lavoro_di_Microsoft_Office_Excel_97-200339.xls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4" Type="http://schemas.openxmlformats.org/officeDocument/2006/relationships/oleObject" Target="../embeddings/Foglio_di_lavoro_di_Microsoft_Office_Excel_97-200340.xls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4" Type="http://schemas.openxmlformats.org/officeDocument/2006/relationships/oleObject" Target="../embeddings/Foglio_di_lavoro_di_Microsoft_Office_Excel_97-200341.xls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4" Type="http://schemas.openxmlformats.org/officeDocument/2006/relationships/oleObject" Target="../embeddings/Foglio_di_lavoro_di_Microsoft_Office_Excel_97-200342.xls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4" Type="http://schemas.openxmlformats.org/officeDocument/2006/relationships/oleObject" Target="../embeddings/Foglio_di_lavoro_di_Microsoft_Office_Excel_97-200343.xls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4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4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4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47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4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8.v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4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5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0.v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5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1.v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5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2.v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5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3.v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5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4.v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5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5.v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5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6.v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57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7.v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5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8.v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5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9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60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0.v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6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1.v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Foglio_di_lavoro_di_Microsoft_Office_Excel_97-20031.xl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Foglio_di_lavoro_di_Microsoft_Office_Excel_97-20032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143000" y="3645024"/>
            <a:ext cx="7029400" cy="1134616"/>
          </a:xfrm>
        </p:spPr>
        <p:txBody>
          <a:bodyPr>
            <a:normAutofit fontScale="90000"/>
          </a:bodyPr>
          <a:lstStyle/>
          <a:p>
            <a:pPr defTabSz="912813" eaLnBrk="1" fontAlgn="auto" hangingPunct="1">
              <a:spcAft>
                <a:spcPts val="0"/>
              </a:spcAft>
              <a:defRPr/>
            </a:pPr>
            <a:r>
              <a:rPr lang="it-IT" sz="2700" b="1" dirty="0" smtClean="0">
                <a:solidFill>
                  <a:srgbClr val="FF0000"/>
                </a:solidFill>
              </a:rPr>
              <a:t>Valutazione del Servizio Scolastico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Anno Scolastico 2012 – 2013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Istituto……………………………………………………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1600" b="1" dirty="0" smtClean="0">
                <a:solidFill>
                  <a:srgbClr val="FF0000"/>
                </a:solidFill>
              </a:rPr>
              <a:t/>
            </a:r>
            <a:br>
              <a:rPr lang="it-IT" sz="1600" b="1" dirty="0" smtClean="0">
                <a:solidFill>
                  <a:srgbClr val="FF0000"/>
                </a:solidFill>
              </a:rPr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defTabSz="912813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it-IT" b="1" dirty="0" smtClean="0">
                <a:solidFill>
                  <a:srgbClr val="FF0000"/>
                </a:solidFill>
              </a:rPr>
              <a:t>A cura del Nucleo di Autovalutazione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Obiettivi e Piano dell’Offerta Formativa (</a:t>
            </a:r>
            <a:r>
              <a:rPr lang="it-IT" b="1" dirty="0" err="1" smtClean="0">
                <a:solidFill>
                  <a:srgbClr val="FF0000"/>
                </a:solidFill>
              </a:rPr>
              <a:t>P.O.F.</a:t>
            </a:r>
            <a:r>
              <a:rPr lang="it-IT" b="1" dirty="0" smtClean="0">
                <a:solidFill>
                  <a:srgbClr val="FF0000"/>
                </a:solidFill>
              </a:rPr>
              <a:t>)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3074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3074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537575" cy="5191125"/>
        </p:xfrm>
        <a:graphic>
          <a:graphicData uri="http://schemas.openxmlformats.org/presentationml/2006/ole">
            <p:oleObj spid="_x0000_s4098" r:id="rId4" imgW="8535140" imgH="5188146" progId="Excel.Sheet.8">
              <p:embed/>
            </p:oleObj>
          </a:graphicData>
        </a:graphic>
      </p:graphicFrame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Processo decisionale e relazioni interne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708400" y="5876925"/>
            <a:ext cx="503238" cy="1444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Processo decisionale e relazioni interne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5122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537575" cy="5191125"/>
        </p:xfrm>
        <a:graphic>
          <a:graphicData uri="http://schemas.openxmlformats.org/presentationml/2006/ole">
            <p:oleObj spid="_x0000_s5122" r:id="rId4" imgW="8535140" imgH="5188146" progId="Excel.Sheet.8">
              <p:embed/>
            </p:oleObj>
          </a:graphicData>
        </a:graphic>
      </p:graphicFrame>
      <p:sp>
        <p:nvSpPr>
          <p:cNvPr id="5" name="Rettangolo 4"/>
          <p:cNvSpPr/>
          <p:nvPr/>
        </p:nvSpPr>
        <p:spPr>
          <a:xfrm>
            <a:off x="4427538" y="5805488"/>
            <a:ext cx="504825" cy="2159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6588125" y="5805488"/>
            <a:ext cx="504825" cy="2159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Processo decisionale e relazioni interne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6146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606425" y="1268413"/>
          <a:ext cx="8537575" cy="5191125"/>
        </p:xfrm>
        <a:graphic>
          <a:graphicData uri="http://schemas.openxmlformats.org/presentationml/2006/ole">
            <p:oleObj spid="_x0000_s6146" r:id="rId4" imgW="8541236" imgH="5194242" progId="Excel.Sheet.8">
              <p:embed/>
            </p:oleObj>
          </a:graphicData>
        </a:graphic>
      </p:graphicFrame>
      <p:sp>
        <p:nvSpPr>
          <p:cNvPr id="5" name="Rettangolo 4"/>
          <p:cNvSpPr/>
          <p:nvPr/>
        </p:nvSpPr>
        <p:spPr>
          <a:xfrm>
            <a:off x="4787900" y="5445125"/>
            <a:ext cx="504825" cy="2159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6875463" y="5445125"/>
            <a:ext cx="504825" cy="2159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Processo decisionale e relazioni interne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7170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537575" cy="5191125"/>
        </p:xfrm>
        <a:graphic>
          <a:graphicData uri="http://schemas.openxmlformats.org/presentationml/2006/ole">
            <p:oleObj spid="_x0000_s7170" r:id="rId4" imgW="8535140" imgH="5188146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Obiettivi e Piano dell’Offerta Formativa (</a:t>
            </a:r>
            <a:r>
              <a:rPr lang="it-IT" b="1" dirty="0" err="1" smtClean="0">
                <a:solidFill>
                  <a:srgbClr val="FF0000"/>
                </a:solidFill>
              </a:rPr>
              <a:t>P.O.F.</a:t>
            </a:r>
            <a:r>
              <a:rPr lang="it-IT" b="1" dirty="0" smtClean="0">
                <a:solidFill>
                  <a:srgbClr val="FF0000"/>
                </a:solidFill>
              </a:rPr>
              <a:t>)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8194" name="Segnaposto contenuto 4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8194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Processo decisionale e relazioni interne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9218" name="Segnaposto contenuto 4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9218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Attività di classe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10242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406400" y="1196975"/>
          <a:ext cx="8331200" cy="5038725"/>
        </p:xfrm>
        <a:graphic>
          <a:graphicData uri="http://schemas.openxmlformats.org/presentationml/2006/ole">
            <p:oleObj spid="_x0000_s10242" r:id="rId4" imgW="8327858" imgH="504182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Attività di classe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11266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11266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Strutture e servizi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12290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200025" y="1168400"/>
          <a:ext cx="8815388" cy="5191125"/>
        </p:xfrm>
        <a:graphic>
          <a:graphicData uri="http://schemas.openxmlformats.org/presentationml/2006/ole">
            <p:oleObj spid="_x0000_s12290" r:id="rId4" imgW="8815580" imgH="5188146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Premessa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sp>
        <p:nvSpPr>
          <p:cNvPr id="74755" name="Rectangle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it-IT" sz="2000" dirty="0" smtClean="0"/>
              <a:t>I tre questionari (studenti, docenti e genitori) sono stati completamente modificati rispetto a quelli somministrati fino all’anno scolastico 2011- 2012 </a:t>
            </a:r>
          </a:p>
          <a:p>
            <a:pPr eaLnBrk="1" hangingPunct="1"/>
            <a:r>
              <a:rPr lang="it-IT" sz="2000" dirty="0" smtClean="0"/>
              <a:t>È stato inserito anche il questionario relativo al personale ATA</a:t>
            </a:r>
          </a:p>
          <a:p>
            <a:pPr eaLnBrk="1" hangingPunct="1"/>
            <a:r>
              <a:rPr lang="it-IT" sz="2000" dirty="0" smtClean="0"/>
              <a:t>La valutazione, per ogni risposta, è stata cambiata da una scala numerica (1- 5) ad altre basate su giudizi</a:t>
            </a:r>
          </a:p>
          <a:p>
            <a:pPr eaLnBrk="1" hangingPunct="1"/>
            <a:r>
              <a:rPr lang="it-IT" sz="2000" dirty="0" smtClean="0"/>
              <a:t>Rispetto all’anno scolastico 2010/2011:</a:t>
            </a:r>
          </a:p>
          <a:p>
            <a:pPr lvl="1" eaLnBrk="1" hangingPunct="1"/>
            <a:r>
              <a:rPr lang="it-IT" sz="1700" dirty="0" smtClean="0"/>
              <a:t>Le schede del questionario degli studenti sono passate da148 a 281 (+89,86%)</a:t>
            </a:r>
          </a:p>
          <a:p>
            <a:pPr lvl="1" eaLnBrk="1" hangingPunct="1"/>
            <a:r>
              <a:rPr lang="it-IT" sz="1700" dirty="0" smtClean="0"/>
              <a:t>Le schede del questionario genitori sono passate da 90 a 158 (+75,55%)</a:t>
            </a:r>
          </a:p>
          <a:p>
            <a:pPr lvl="1" eaLnBrk="1" hangingPunct="1"/>
            <a:r>
              <a:rPr lang="it-IT" sz="1700" dirty="0" smtClean="0"/>
              <a:t>Le schede del questionario docenti sono passate da 38 a 45 (+18,42%)</a:t>
            </a:r>
          </a:p>
          <a:p>
            <a:pPr eaLnBrk="1" hangingPunct="1"/>
            <a:endParaRPr lang="it-IT" sz="2000" dirty="0" smtClean="0"/>
          </a:p>
          <a:p>
            <a:pPr eaLnBrk="1" hangingPunct="1"/>
            <a:endParaRPr lang="it-IT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Strutture e servizi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13314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165100" y="1217613"/>
          <a:ext cx="8813800" cy="5192712"/>
        </p:xfrm>
        <a:graphic>
          <a:graphicData uri="http://schemas.openxmlformats.org/presentationml/2006/ole">
            <p:oleObj spid="_x0000_s13314" r:id="rId4" imgW="8815580" imgH="519424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Strutture e servizi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14338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165100" y="1217613"/>
          <a:ext cx="8813800" cy="5192712"/>
        </p:xfrm>
        <a:graphic>
          <a:graphicData uri="http://schemas.openxmlformats.org/presentationml/2006/ole">
            <p:oleObj spid="_x0000_s14338" r:id="rId4" imgW="8815580" imgH="519424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Strutture e servizi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15362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165100" y="1217613"/>
          <a:ext cx="8813800" cy="5192712"/>
        </p:xfrm>
        <a:graphic>
          <a:graphicData uri="http://schemas.openxmlformats.org/presentationml/2006/ole">
            <p:oleObj spid="_x0000_s15362" r:id="rId4" imgW="8815580" imgH="519424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Strutture e servizi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16386" name="Segnaposto contenuto 4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16386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Rapporti scuola - famiglia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17410" name="Segnaposto contenuto 4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17410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Rapporti scuola - famiglia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18434" name="Segnaposto contenuto 4"/>
          <p:cNvGraphicFramePr>
            <a:graphicFrameLocks noGrp="1"/>
          </p:cNvGraphicFramePr>
          <p:nvPr>
            <p:ph sz="quarter" idx="1"/>
          </p:nvPr>
        </p:nvGraphicFramePr>
        <p:xfrm>
          <a:off x="200025" y="1168400"/>
          <a:ext cx="8743950" cy="5038725"/>
        </p:xfrm>
        <a:graphic>
          <a:graphicData uri="http://schemas.openxmlformats.org/presentationml/2006/ole">
            <p:oleObj spid="_x0000_s18434" r:id="rId4" imgW="8742422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Formazione in servizio dei docenti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19458" name="Segnaposto contenuto 4"/>
          <p:cNvGraphicFramePr>
            <a:graphicFrameLocks noGrp="1"/>
          </p:cNvGraphicFramePr>
          <p:nvPr>
            <p:ph sz="quarter" idx="1"/>
          </p:nvPr>
        </p:nvGraphicFramePr>
        <p:xfrm>
          <a:off x="200025" y="1168400"/>
          <a:ext cx="8743950" cy="5038725"/>
        </p:xfrm>
        <a:graphic>
          <a:graphicData uri="http://schemas.openxmlformats.org/presentationml/2006/ole">
            <p:oleObj spid="_x0000_s19458" r:id="rId4" imgW="8742422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Valutazione complessiva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20482" name="Segnaposto contenuto 4"/>
          <p:cNvGraphicFramePr>
            <a:graphicFrameLocks noGrp="1"/>
          </p:cNvGraphicFramePr>
          <p:nvPr>
            <p:ph sz="quarter" idx="1"/>
          </p:nvPr>
        </p:nvGraphicFramePr>
        <p:xfrm>
          <a:off x="200025" y="1168400"/>
          <a:ext cx="8743950" cy="5038725"/>
        </p:xfrm>
        <a:graphic>
          <a:graphicData uri="http://schemas.openxmlformats.org/presentationml/2006/ole">
            <p:oleObj spid="_x0000_s20482" r:id="rId4" imgW="8742422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Valutazione complessiva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21506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200025" y="1168400"/>
          <a:ext cx="8815388" cy="5038725"/>
        </p:xfrm>
        <a:graphic>
          <a:graphicData uri="http://schemas.openxmlformats.org/presentationml/2006/ole">
            <p:oleObj spid="_x0000_s21506" r:id="rId4" imgW="8815580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Valutazione complessiva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22530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200025" y="1168400"/>
          <a:ext cx="8815388" cy="5038725"/>
        </p:xfrm>
        <a:graphic>
          <a:graphicData uri="http://schemas.openxmlformats.org/presentationml/2006/ole">
            <p:oleObj spid="_x0000_s22530" r:id="rId4" imgW="8815580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Punti di forza</a:t>
            </a:r>
          </a:p>
        </p:txBody>
      </p:sp>
      <p:sp>
        <p:nvSpPr>
          <p:cNvPr id="75779" name="Segnaposto contenut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it-IT" sz="2000" dirty="0" smtClean="0"/>
              <a:t>Questionario docenti</a:t>
            </a:r>
          </a:p>
          <a:p>
            <a:pPr lvl="1"/>
            <a:r>
              <a:rPr lang="it-IT" sz="1800" dirty="0" smtClean="0"/>
              <a:t>Soddisfazione per la disponibilità della dirigenza a promuovere e/o sostenere iniziative innovative</a:t>
            </a:r>
          </a:p>
          <a:p>
            <a:pPr lvl="1"/>
            <a:r>
              <a:rPr lang="it-IT" sz="1800" dirty="0" smtClean="0"/>
              <a:t>Soddisfazione, nel complesso,  del “clima” e dell’organizzazione dell’Istituto </a:t>
            </a:r>
          </a:p>
          <a:p>
            <a:r>
              <a:rPr lang="it-IT" sz="2400" dirty="0" smtClean="0"/>
              <a:t>Questionario alunni</a:t>
            </a:r>
          </a:p>
          <a:p>
            <a:pPr lvl="1"/>
            <a:r>
              <a:rPr lang="it-IT" sz="1800" dirty="0" smtClean="0"/>
              <a:t>Soddisfazione della scelta dell’Istituto</a:t>
            </a:r>
          </a:p>
          <a:p>
            <a:pPr lvl="1"/>
            <a:r>
              <a:rPr lang="it-IT" sz="1800" dirty="0" smtClean="0"/>
              <a:t>Soddisfazione delle relazioni con il Personale dell’Istituto (Dirigenza, Docenti,  ATA)</a:t>
            </a:r>
          </a:p>
          <a:p>
            <a:r>
              <a:rPr lang="it-IT" sz="2400" dirty="0" smtClean="0"/>
              <a:t>Questionario genitori</a:t>
            </a:r>
          </a:p>
          <a:p>
            <a:pPr lvl="1"/>
            <a:r>
              <a:rPr lang="it-IT" sz="1800" dirty="0" smtClean="0"/>
              <a:t>Soddisfazione del servizio prestato dall’Istituto</a:t>
            </a:r>
          </a:p>
          <a:p>
            <a:pPr lvl="1"/>
            <a:r>
              <a:rPr lang="it-IT" sz="1800" dirty="0" smtClean="0"/>
              <a:t>Soddisfazione della preparazione complessivamente fornita dall’istituto</a:t>
            </a:r>
          </a:p>
          <a:p>
            <a:r>
              <a:rPr lang="it-IT" sz="2400" dirty="0" smtClean="0"/>
              <a:t>Schede valutazioni alunni Aziende ospitanti (</a:t>
            </a:r>
            <a:r>
              <a:rPr lang="it-IT" sz="2400" dirty="0" err="1" smtClean="0"/>
              <a:t>Stakeolder</a:t>
            </a:r>
            <a:r>
              <a:rPr lang="it-IT" sz="2400" dirty="0" smtClean="0"/>
              <a:t>)</a:t>
            </a:r>
          </a:p>
          <a:p>
            <a:pPr lvl="1"/>
            <a:r>
              <a:rPr lang="it-IT" sz="2100" dirty="0" smtClean="0"/>
              <a:t> Soddisfacente le Attitudini Comportamentali e relazionali</a:t>
            </a:r>
          </a:p>
          <a:p>
            <a:pPr lvl="1"/>
            <a:r>
              <a:rPr lang="it-IT" sz="2100" dirty="0" smtClean="0"/>
              <a:t>Soddisfacente le Attitudini Organizzative e Capacità Professionali	</a:t>
            </a:r>
          </a:p>
          <a:p>
            <a:endParaRPr lang="it-IT" sz="2400" dirty="0" smtClean="0"/>
          </a:p>
          <a:p>
            <a:endParaRPr lang="it-IT" sz="2400" dirty="0" smtClean="0"/>
          </a:p>
          <a:p>
            <a:pPr lvl="1"/>
            <a:endParaRPr lang="en-US" sz="2000" dirty="0" smtClean="0"/>
          </a:p>
          <a:p>
            <a:endParaRPr lang="it-IT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personale ATA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sp>
        <p:nvSpPr>
          <p:cNvPr id="80899" name="Rectangle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it-IT" smtClean="0"/>
              <a:t>Organizzazione</a:t>
            </a:r>
          </a:p>
          <a:p>
            <a:pPr eaLnBrk="1" hangingPunct="1"/>
            <a:r>
              <a:rPr lang="it-IT" smtClean="0"/>
              <a:t>Rapporti con la Dirigenza e il DSGA</a:t>
            </a:r>
          </a:p>
          <a:p>
            <a:pPr eaLnBrk="1" hangingPunct="1"/>
            <a:r>
              <a:rPr lang="it-IT" smtClean="0"/>
              <a:t>Rapporti con colleghi, docenti e allievi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personale ATA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23554" name="Segnaposto contenuto 4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23554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personale ATA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24578" name="Segnaposto contenuto 4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24578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personale ATA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25602" name="Segnaposto contenuto 4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25602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sp>
        <p:nvSpPr>
          <p:cNvPr id="81923" name="Rectangle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it-IT" dirty="0" smtClean="0"/>
              <a:t>Rapporti con la scuola</a:t>
            </a:r>
          </a:p>
          <a:p>
            <a:pPr eaLnBrk="1" hangingPunct="1"/>
            <a:r>
              <a:rPr lang="it-IT" dirty="0" smtClean="0"/>
              <a:t>Rapporti con la classe frequentata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scuola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26626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26626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scuola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27650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27650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scuola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2867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28674" r:id="rId4" imgW="8327858" imgH="5035732" progId="Excel.Sheet.8">
              <p:embed/>
            </p:oleObj>
          </a:graphicData>
        </a:graphic>
      </p:graphicFrame>
      <p:sp>
        <p:nvSpPr>
          <p:cNvPr id="4" name="Rettangolo 3"/>
          <p:cNvSpPr/>
          <p:nvPr/>
        </p:nvSpPr>
        <p:spPr>
          <a:xfrm>
            <a:off x="5292725" y="5876925"/>
            <a:ext cx="431800" cy="2159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scuola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29698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29698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scuola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30722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30722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Punti di debolezza </a:t>
            </a:r>
          </a:p>
        </p:txBody>
      </p:sp>
      <p:sp>
        <p:nvSpPr>
          <p:cNvPr id="76803" name="Segnaposto contenut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it-IT" sz="2400" dirty="0" smtClean="0"/>
              <a:t>Questionario docenti</a:t>
            </a:r>
          </a:p>
          <a:p>
            <a:pPr lvl="1"/>
            <a:r>
              <a:rPr lang="it-IT" sz="1600" dirty="0" smtClean="0"/>
              <a:t>Grado di valutazione rispetto alla:</a:t>
            </a:r>
          </a:p>
          <a:p>
            <a:pPr lvl="2"/>
            <a:r>
              <a:rPr lang="it-IT" sz="1400" b="1" dirty="0" smtClean="0">
                <a:solidFill>
                  <a:srgbClr val="0000FF"/>
                </a:solidFill>
              </a:rPr>
              <a:t>Didattica</a:t>
            </a:r>
            <a:r>
              <a:rPr lang="it-IT" sz="1400" dirty="0" smtClean="0"/>
              <a:t> per i seguenti momenti di incontro:</a:t>
            </a:r>
          </a:p>
          <a:p>
            <a:pPr lvl="3"/>
            <a:r>
              <a:rPr lang="it-IT" sz="1200" dirty="0" smtClean="0"/>
              <a:t>Dipartimenti Assi Culturali  </a:t>
            </a:r>
            <a:r>
              <a:rPr lang="it-IT" sz="1200" b="1" dirty="0" smtClean="0">
                <a:solidFill>
                  <a:srgbClr val="FF0000"/>
                </a:solidFill>
              </a:rPr>
              <a:t>poco efficaci per il 31,11% </a:t>
            </a:r>
          </a:p>
          <a:p>
            <a:pPr lvl="3"/>
            <a:r>
              <a:rPr lang="it-IT" sz="1200" dirty="0" smtClean="0"/>
              <a:t>Consigli di Classe </a:t>
            </a:r>
            <a:r>
              <a:rPr lang="it-IT" sz="1200" b="1" dirty="0" smtClean="0">
                <a:solidFill>
                  <a:srgbClr val="FF0000"/>
                </a:solidFill>
              </a:rPr>
              <a:t>poco efficaci per il 22,22% </a:t>
            </a:r>
          </a:p>
          <a:p>
            <a:pPr lvl="2"/>
            <a:r>
              <a:rPr lang="it-IT" sz="1400" b="1" dirty="0" smtClean="0">
                <a:solidFill>
                  <a:srgbClr val="0000FF"/>
                </a:solidFill>
              </a:rPr>
              <a:t>Organizzazione</a:t>
            </a:r>
            <a:r>
              <a:rPr lang="it-IT" sz="1400" dirty="0" smtClean="0"/>
              <a:t> per i seguenti momenti di incontro:</a:t>
            </a:r>
          </a:p>
          <a:p>
            <a:pPr lvl="3"/>
            <a:r>
              <a:rPr lang="it-IT" sz="1200" dirty="0" smtClean="0"/>
              <a:t>Dipartimenti assi culturali </a:t>
            </a:r>
            <a:r>
              <a:rPr lang="it-IT" sz="1200" b="1" dirty="0" smtClean="0">
                <a:solidFill>
                  <a:srgbClr val="FF0000"/>
                </a:solidFill>
              </a:rPr>
              <a:t>poco efficaci per il 31,11%</a:t>
            </a:r>
          </a:p>
          <a:p>
            <a:pPr lvl="3"/>
            <a:r>
              <a:rPr lang="it-IT" sz="1200" dirty="0" smtClean="0"/>
              <a:t>Consigli di classe </a:t>
            </a:r>
            <a:r>
              <a:rPr lang="it-IT" sz="1200" b="1" dirty="0" smtClean="0">
                <a:solidFill>
                  <a:srgbClr val="FF0000"/>
                </a:solidFill>
              </a:rPr>
              <a:t>poco efficaci per il 17,78%</a:t>
            </a:r>
          </a:p>
          <a:p>
            <a:pPr lvl="1"/>
            <a:r>
              <a:rPr lang="it-IT" sz="1600" dirty="0" smtClean="0"/>
              <a:t>Discussione con regolare frequenza sulle modalità per migliorare l’apprendimento degli alunni: </a:t>
            </a:r>
            <a:r>
              <a:rPr lang="it-IT" sz="1600" b="1" dirty="0" smtClean="0">
                <a:solidFill>
                  <a:srgbClr val="FF0000"/>
                </a:solidFill>
              </a:rPr>
              <a:t>Poco per il 35,55%</a:t>
            </a:r>
          </a:p>
          <a:p>
            <a:pPr lvl="1"/>
            <a:r>
              <a:rPr lang="it-IT" sz="1600" dirty="0" smtClean="0"/>
              <a:t>Confronto con i dati del monitoraggio del I quadrimestre relativamente al Profitto e al Comportamento</a:t>
            </a:r>
          </a:p>
          <a:p>
            <a:pPr>
              <a:buFont typeface="Wingdings 3" pitchFamily="18" charset="2"/>
              <a:buNone/>
            </a:pPr>
            <a:endParaRPr lang="it-IT" dirty="0" smtClean="0"/>
          </a:p>
          <a:p>
            <a:endParaRPr lang="it-IT" dirty="0" smtClean="0"/>
          </a:p>
          <a:p>
            <a:pPr lvl="1"/>
            <a:endParaRPr lang="en-US" dirty="0" smtClean="0"/>
          </a:p>
          <a:p>
            <a:endParaRPr lang="it-IT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scuola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31746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31746" r:id="rId4" imgW="8327858" imgH="5035732" progId="Excel.Sheet.8">
              <p:embed/>
            </p:oleObj>
          </a:graphicData>
        </a:graphic>
      </p:graphicFrame>
      <p:sp>
        <p:nvSpPr>
          <p:cNvPr id="4" name="Rettangolo 3"/>
          <p:cNvSpPr/>
          <p:nvPr/>
        </p:nvSpPr>
        <p:spPr>
          <a:xfrm>
            <a:off x="2268538" y="5876925"/>
            <a:ext cx="503237" cy="2159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3132138" y="5876925"/>
            <a:ext cx="503237" cy="2159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classe frequentata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32770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32770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classe frequentata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3379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33794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classe frequentata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34818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34818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classe frequentata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35842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35842" r:id="rId4" imgW="8327858" imgH="5035732" progId="Excel.Sheet.8">
              <p:embed/>
            </p:oleObj>
          </a:graphicData>
        </a:graphic>
      </p:graphicFrame>
      <p:sp>
        <p:nvSpPr>
          <p:cNvPr id="5" name="Rettangolo 4"/>
          <p:cNvSpPr/>
          <p:nvPr/>
        </p:nvSpPr>
        <p:spPr>
          <a:xfrm>
            <a:off x="6732588" y="5688013"/>
            <a:ext cx="503237" cy="3603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classe frequentata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36866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36866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classe frequentata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37890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37890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classe frequentata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3891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71575"/>
          <a:ext cx="8331200" cy="5030788"/>
        </p:xfrm>
        <a:graphic>
          <a:graphicData uri="http://schemas.openxmlformats.org/presentationml/2006/ole">
            <p:oleObj spid="_x0000_s38914" name="Worksheet" r:id="rId4" imgW="8343786" imgH="503885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classe frequentata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39938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39938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classe frequentata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40962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40962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Punti di debolezza </a:t>
            </a:r>
          </a:p>
        </p:txBody>
      </p:sp>
      <p:sp>
        <p:nvSpPr>
          <p:cNvPr id="77827" name="Segnaposto contenut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it-IT" sz="2000" smtClean="0"/>
              <a:t>Questionario alunni</a:t>
            </a:r>
          </a:p>
          <a:p>
            <a:pPr lvl="1"/>
            <a:r>
              <a:rPr lang="it-IT" sz="1400" smtClean="0">
                <a:solidFill>
                  <a:srgbClr val="0000FF"/>
                </a:solidFill>
              </a:rPr>
              <a:t>Mancanza di conoscenza dell’esistenza dei laboratori scientifico – tecnologici e/o del loro utilizzo </a:t>
            </a:r>
            <a:r>
              <a:rPr lang="it-IT" sz="1400" b="1" smtClean="0">
                <a:solidFill>
                  <a:srgbClr val="FF0000"/>
                </a:solidFill>
              </a:rPr>
              <a:t>per il 27,76%</a:t>
            </a:r>
          </a:p>
          <a:p>
            <a:pPr lvl="1"/>
            <a:r>
              <a:rPr lang="it-IT" sz="1400" smtClean="0">
                <a:solidFill>
                  <a:srgbClr val="0000FF"/>
                </a:solidFill>
              </a:rPr>
              <a:t>Poco o per niente soddisfatto per l’utilizzo delle nuove tecnologie: </a:t>
            </a:r>
          </a:p>
          <a:p>
            <a:pPr lvl="2"/>
            <a:r>
              <a:rPr lang="it-IT" sz="1200" b="1" smtClean="0">
                <a:solidFill>
                  <a:srgbClr val="FF0000"/>
                </a:solidFill>
              </a:rPr>
              <a:t>Poco</a:t>
            </a:r>
            <a:r>
              <a:rPr lang="it-IT" sz="1200" b="1" smtClean="0">
                <a:solidFill>
                  <a:srgbClr val="0000FF"/>
                </a:solidFill>
              </a:rPr>
              <a:t> </a:t>
            </a:r>
            <a:r>
              <a:rPr lang="it-IT" sz="1200" b="1" smtClean="0">
                <a:solidFill>
                  <a:srgbClr val="FF0000"/>
                </a:solidFill>
              </a:rPr>
              <a:t>per il 29,18%</a:t>
            </a:r>
          </a:p>
          <a:p>
            <a:pPr lvl="2"/>
            <a:r>
              <a:rPr lang="it-IT" sz="1200" b="1" smtClean="0">
                <a:solidFill>
                  <a:srgbClr val="FF0000"/>
                </a:solidFill>
              </a:rPr>
              <a:t>Per niente per il 20,28%</a:t>
            </a:r>
          </a:p>
          <a:p>
            <a:pPr lvl="1"/>
            <a:r>
              <a:rPr lang="it-IT" sz="1400" smtClean="0">
                <a:solidFill>
                  <a:srgbClr val="0000FF"/>
                </a:solidFill>
              </a:rPr>
              <a:t>Aspetti della scuola che dovrebbero essere migliorati:</a:t>
            </a:r>
          </a:p>
          <a:p>
            <a:pPr lvl="2"/>
            <a:r>
              <a:rPr lang="it-IT" sz="1200" b="1" smtClean="0">
                <a:solidFill>
                  <a:srgbClr val="FF0000"/>
                </a:solidFill>
              </a:rPr>
              <a:t>Rapporti con i docenti  per il 29,54%</a:t>
            </a:r>
          </a:p>
          <a:p>
            <a:pPr lvl="2"/>
            <a:r>
              <a:rPr lang="it-IT" sz="1200" b="1" smtClean="0">
                <a:solidFill>
                  <a:srgbClr val="FF0000"/>
                </a:solidFill>
              </a:rPr>
              <a:t>Orario scolastico  per il 26,69%</a:t>
            </a:r>
          </a:p>
          <a:p>
            <a:r>
              <a:rPr lang="it-IT" sz="2000" smtClean="0"/>
              <a:t>Questionario genitori</a:t>
            </a:r>
          </a:p>
          <a:p>
            <a:pPr lvl="1"/>
            <a:r>
              <a:rPr lang="it-IT" sz="1400" smtClean="0">
                <a:solidFill>
                  <a:srgbClr val="0000FF"/>
                </a:solidFill>
              </a:rPr>
              <a:t>Mancanza assoluta di contatti con i genitori rappresentanti di classe:</a:t>
            </a:r>
          </a:p>
          <a:p>
            <a:pPr lvl="2"/>
            <a:r>
              <a:rPr lang="it-IT" sz="1100" b="1" smtClean="0">
                <a:solidFill>
                  <a:srgbClr val="FF0000"/>
                </a:solidFill>
              </a:rPr>
              <a:t>Mai per il 50% </a:t>
            </a:r>
          </a:p>
          <a:p>
            <a:pPr lvl="2"/>
            <a:r>
              <a:rPr lang="it-IT" sz="1100" b="1" smtClean="0">
                <a:solidFill>
                  <a:srgbClr val="FF0000"/>
                </a:solidFill>
              </a:rPr>
              <a:t>Raramente per il 32,28%</a:t>
            </a:r>
          </a:p>
          <a:p>
            <a:pPr lvl="1"/>
            <a:r>
              <a:rPr lang="it-IT" sz="1400" smtClean="0">
                <a:solidFill>
                  <a:srgbClr val="0000FF"/>
                </a:solidFill>
              </a:rPr>
              <a:t>Poco o per niente soddisfatto per l’utilizzo delle nuove tecnologie: </a:t>
            </a:r>
          </a:p>
          <a:p>
            <a:pPr lvl="2"/>
            <a:r>
              <a:rPr lang="it-IT" sz="1200" b="1" smtClean="0">
                <a:solidFill>
                  <a:srgbClr val="FF0000"/>
                </a:solidFill>
              </a:rPr>
              <a:t>Poco</a:t>
            </a:r>
            <a:r>
              <a:rPr lang="it-IT" sz="1200" b="1" smtClean="0">
                <a:solidFill>
                  <a:srgbClr val="0000FF"/>
                </a:solidFill>
              </a:rPr>
              <a:t> </a:t>
            </a:r>
            <a:r>
              <a:rPr lang="it-IT" sz="1200" b="1" smtClean="0">
                <a:solidFill>
                  <a:srgbClr val="FF0000"/>
                </a:solidFill>
              </a:rPr>
              <a:t>per il 24,05%</a:t>
            </a:r>
          </a:p>
          <a:p>
            <a:pPr lvl="2"/>
            <a:r>
              <a:rPr lang="it-IT" sz="1200" b="1" smtClean="0">
                <a:solidFill>
                  <a:srgbClr val="FF0000"/>
                </a:solidFill>
              </a:rPr>
              <a:t>Per niente per il 13,92%</a:t>
            </a:r>
          </a:p>
          <a:p>
            <a:pPr lvl="1"/>
            <a:r>
              <a:rPr lang="it-IT" sz="1400" smtClean="0">
                <a:solidFill>
                  <a:srgbClr val="0000FF"/>
                </a:solidFill>
              </a:rPr>
              <a:t>Aspetti della scuola che dovrebbero essere migliorati:</a:t>
            </a:r>
          </a:p>
          <a:p>
            <a:pPr lvl="2"/>
            <a:r>
              <a:rPr lang="it-IT" sz="1200" b="1" smtClean="0">
                <a:solidFill>
                  <a:srgbClr val="FF0000"/>
                </a:solidFill>
              </a:rPr>
              <a:t>Orario scolastico  per il 20,89%</a:t>
            </a:r>
            <a:endParaRPr lang="it-IT" sz="1800" smtClean="0"/>
          </a:p>
          <a:p>
            <a:pPr>
              <a:buFont typeface="Wingdings 3" pitchFamily="18" charset="2"/>
              <a:buNone/>
            </a:pPr>
            <a:endParaRPr lang="it-IT" sz="2000" smtClean="0"/>
          </a:p>
          <a:p>
            <a:pPr lvl="1"/>
            <a:endParaRPr lang="en-US" sz="1800" smtClean="0"/>
          </a:p>
          <a:p>
            <a:endParaRPr lang="it-IT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classe frequentata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41986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41986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classe frequentata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43010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43010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Alunni: rapporti con la classe frequentata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4403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44034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Genitori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sp>
        <p:nvSpPr>
          <p:cNvPr id="82947" name="Rectangle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it-IT" smtClean="0"/>
              <a:t>Partecipazione alla vita scolastica</a:t>
            </a:r>
          </a:p>
          <a:p>
            <a:pPr eaLnBrk="1" hangingPunct="1"/>
            <a:r>
              <a:rPr lang="it-IT" smtClean="0"/>
              <a:t>Comunicazioni scuola - famiglia</a:t>
            </a:r>
          </a:p>
          <a:p>
            <a:pPr eaLnBrk="1" hangingPunct="1"/>
            <a:r>
              <a:rPr lang="it-IT" smtClean="0"/>
              <a:t>Rapporti con dirigenza, docenti e personale amministrativo</a:t>
            </a:r>
          </a:p>
          <a:p>
            <a:pPr eaLnBrk="1" hangingPunct="1"/>
            <a:r>
              <a:rPr lang="it-IT" smtClean="0"/>
              <a:t>Valutazione dei servizi offerti</a:t>
            </a:r>
          </a:p>
          <a:p>
            <a:pPr eaLnBrk="1" hangingPunct="1"/>
            <a:r>
              <a:rPr lang="it-IT" smtClean="0"/>
              <a:t>Valutazione delle attività didattiche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Questionario genitori: partecipazione alla vita scolastica</a:t>
            </a:r>
          </a:p>
        </p:txBody>
      </p:sp>
      <p:graphicFrame>
        <p:nvGraphicFramePr>
          <p:cNvPr id="45058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45058" r:id="rId3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Questionario genitori: partecipazione alla vita scolastica</a:t>
            </a:r>
          </a:p>
        </p:txBody>
      </p:sp>
      <p:graphicFrame>
        <p:nvGraphicFramePr>
          <p:cNvPr id="46082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46082" r:id="rId3" imgW="8327858" imgH="5035732" progId="Excel.Sheet.8">
              <p:embed/>
            </p:oleObj>
          </a:graphicData>
        </a:graphic>
      </p:graphicFrame>
      <p:sp>
        <p:nvSpPr>
          <p:cNvPr id="4" name="Rettangolo 3"/>
          <p:cNvSpPr/>
          <p:nvPr/>
        </p:nvSpPr>
        <p:spPr>
          <a:xfrm>
            <a:off x="4211638" y="5876925"/>
            <a:ext cx="504825" cy="2159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6300788" y="5876925"/>
            <a:ext cx="503237" cy="2159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Questionario genitori: comunicazione scuola - famiglia</a:t>
            </a:r>
          </a:p>
        </p:txBody>
      </p:sp>
      <p:graphicFrame>
        <p:nvGraphicFramePr>
          <p:cNvPr id="47106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47106" r:id="rId3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Questionario genitori: comunicazione scuola - famiglia</a:t>
            </a:r>
          </a:p>
        </p:txBody>
      </p:sp>
      <p:graphicFrame>
        <p:nvGraphicFramePr>
          <p:cNvPr id="48130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200025" y="1168400"/>
          <a:ext cx="8743950" cy="5038725"/>
        </p:xfrm>
        <a:graphic>
          <a:graphicData uri="http://schemas.openxmlformats.org/presentationml/2006/ole">
            <p:oleObj spid="_x0000_s48130" r:id="rId3" imgW="8742422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Questionario genitori: rapporti con la dirigenza e docenti</a:t>
            </a:r>
          </a:p>
        </p:txBody>
      </p:sp>
      <p:graphicFrame>
        <p:nvGraphicFramePr>
          <p:cNvPr id="4915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200025" y="1168400"/>
          <a:ext cx="8743950" cy="5038725"/>
        </p:xfrm>
        <a:graphic>
          <a:graphicData uri="http://schemas.openxmlformats.org/presentationml/2006/ole">
            <p:oleObj spid="_x0000_s49154" r:id="rId3" imgW="8742422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Questionario genitori: rapporti con la dirigenza e docenti</a:t>
            </a:r>
          </a:p>
        </p:txBody>
      </p:sp>
      <p:graphicFrame>
        <p:nvGraphicFramePr>
          <p:cNvPr id="50178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200025" y="1168400"/>
          <a:ext cx="8743950" cy="5038725"/>
        </p:xfrm>
        <a:graphic>
          <a:graphicData uri="http://schemas.openxmlformats.org/presentationml/2006/ole">
            <p:oleObj spid="_x0000_s50178" r:id="rId3" imgW="8742422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Valutazione del Servizio Scolastico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sp>
        <p:nvSpPr>
          <p:cNvPr id="78851" name="Rectangle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it-IT" dirty="0" smtClean="0"/>
              <a:t>Questionario studenti (281)</a:t>
            </a:r>
          </a:p>
          <a:p>
            <a:pPr eaLnBrk="1" hangingPunct="1"/>
            <a:r>
              <a:rPr lang="it-IT" dirty="0" smtClean="0"/>
              <a:t>Questionario genitori (158)</a:t>
            </a:r>
          </a:p>
          <a:p>
            <a:pPr eaLnBrk="1" hangingPunct="1"/>
            <a:r>
              <a:rPr lang="it-IT" dirty="0" smtClean="0"/>
              <a:t>Questionario docenti (45)</a:t>
            </a:r>
          </a:p>
          <a:p>
            <a:pPr eaLnBrk="1" hangingPunct="1"/>
            <a:r>
              <a:rPr lang="it-IT" dirty="0" smtClean="0"/>
              <a:t>Questionario personale ATA (16)</a:t>
            </a:r>
          </a:p>
          <a:p>
            <a:pPr eaLnBrk="1" hangingPunct="1"/>
            <a:r>
              <a:rPr lang="it-IT" dirty="0" smtClean="0"/>
              <a:t>Schede valutazione degli studenti da parte delle aziende ospitanti (</a:t>
            </a:r>
            <a:r>
              <a:rPr lang="it-IT" dirty="0" err="1" smtClean="0"/>
              <a:t>Stakeholder</a:t>
            </a:r>
            <a:r>
              <a:rPr lang="it-IT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Questionario genitori: rapporti con la dirigenza e docenti</a:t>
            </a:r>
          </a:p>
        </p:txBody>
      </p:sp>
      <p:graphicFrame>
        <p:nvGraphicFramePr>
          <p:cNvPr id="51202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251520" y="980728"/>
          <a:ext cx="8743950" cy="5038725"/>
        </p:xfrm>
        <a:graphic>
          <a:graphicData uri="http://schemas.openxmlformats.org/presentationml/2006/ole">
            <p:oleObj spid="_x0000_s51202" r:id="rId3" imgW="8742422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Questionario genitori: rapporti con la dirigenza e docenti</a:t>
            </a:r>
          </a:p>
        </p:txBody>
      </p:sp>
      <p:graphicFrame>
        <p:nvGraphicFramePr>
          <p:cNvPr id="52226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200025" y="1168400"/>
          <a:ext cx="8743950" cy="5038725"/>
        </p:xfrm>
        <a:graphic>
          <a:graphicData uri="http://schemas.openxmlformats.org/presentationml/2006/ole">
            <p:oleObj spid="_x0000_s52226" r:id="rId3" imgW="8742422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Questionario genitori: valutazione servizi</a:t>
            </a:r>
          </a:p>
        </p:txBody>
      </p:sp>
      <p:graphicFrame>
        <p:nvGraphicFramePr>
          <p:cNvPr id="53250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200025" y="1168400"/>
          <a:ext cx="8743950" cy="5038725"/>
        </p:xfrm>
        <a:graphic>
          <a:graphicData uri="http://schemas.openxmlformats.org/presentationml/2006/ole">
            <p:oleObj spid="_x0000_s53250" r:id="rId3" imgW="8742422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Questionario genitori: valutazione servizi</a:t>
            </a:r>
          </a:p>
        </p:txBody>
      </p:sp>
      <p:graphicFrame>
        <p:nvGraphicFramePr>
          <p:cNvPr id="5427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200025" y="1168400"/>
          <a:ext cx="8743950" cy="5038725"/>
        </p:xfrm>
        <a:graphic>
          <a:graphicData uri="http://schemas.openxmlformats.org/presentationml/2006/ole">
            <p:oleObj spid="_x0000_s54274" r:id="rId3" imgW="8742422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Questionario genitori: valutazione attività didattica</a:t>
            </a:r>
          </a:p>
        </p:txBody>
      </p:sp>
      <p:graphicFrame>
        <p:nvGraphicFramePr>
          <p:cNvPr id="55298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200025" y="1168400"/>
          <a:ext cx="8743950" cy="5038725"/>
        </p:xfrm>
        <a:graphic>
          <a:graphicData uri="http://schemas.openxmlformats.org/presentationml/2006/ole">
            <p:oleObj spid="_x0000_s55298" r:id="rId3" imgW="8742422" imgH="5035732" progId="Excel.Sheet.8">
              <p:embed/>
            </p:oleObj>
          </a:graphicData>
        </a:graphic>
      </p:graphicFrame>
      <p:sp>
        <p:nvSpPr>
          <p:cNvPr id="4" name="Rettangolo 3"/>
          <p:cNvSpPr/>
          <p:nvPr/>
        </p:nvSpPr>
        <p:spPr>
          <a:xfrm>
            <a:off x="6875463" y="5661025"/>
            <a:ext cx="504825" cy="431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Questionario genitori: valutazione attività didattica</a:t>
            </a:r>
          </a:p>
        </p:txBody>
      </p:sp>
      <p:graphicFrame>
        <p:nvGraphicFramePr>
          <p:cNvPr id="56322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200025" y="1168400"/>
          <a:ext cx="8743950" cy="5038725"/>
        </p:xfrm>
        <a:graphic>
          <a:graphicData uri="http://schemas.openxmlformats.org/presentationml/2006/ole">
            <p:oleObj spid="_x0000_s56322" r:id="rId3" imgW="8742422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Questionario genitori: valutazione attività didattica</a:t>
            </a:r>
          </a:p>
        </p:txBody>
      </p:sp>
      <p:graphicFrame>
        <p:nvGraphicFramePr>
          <p:cNvPr id="57346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200025" y="1168400"/>
          <a:ext cx="8743950" cy="5038725"/>
        </p:xfrm>
        <a:graphic>
          <a:graphicData uri="http://schemas.openxmlformats.org/presentationml/2006/ole">
            <p:oleObj spid="_x0000_s57346" r:id="rId3" imgW="8742422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Questionario genitori: valutazione attività didattica</a:t>
            </a:r>
          </a:p>
        </p:txBody>
      </p:sp>
      <p:graphicFrame>
        <p:nvGraphicFramePr>
          <p:cNvPr id="58370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200025" y="1168400"/>
          <a:ext cx="8743950" cy="5038725"/>
        </p:xfrm>
        <a:graphic>
          <a:graphicData uri="http://schemas.openxmlformats.org/presentationml/2006/ole">
            <p:oleObj spid="_x0000_s58370" r:id="rId3" imgW="8742422" imgH="5035732" progId="Excel.Sheet.8">
              <p:embed/>
            </p:oleObj>
          </a:graphicData>
        </a:graphic>
      </p:graphicFrame>
      <p:sp>
        <p:nvSpPr>
          <p:cNvPr id="5" name="Rettangolo 4"/>
          <p:cNvSpPr/>
          <p:nvPr/>
        </p:nvSpPr>
        <p:spPr>
          <a:xfrm>
            <a:off x="4356100" y="5876925"/>
            <a:ext cx="503238" cy="2159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Profitto</a:t>
            </a:r>
          </a:p>
        </p:txBody>
      </p:sp>
      <p:graphicFrame>
        <p:nvGraphicFramePr>
          <p:cNvPr id="5939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59394" r:id="rId3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Comportamento</a:t>
            </a:r>
          </a:p>
        </p:txBody>
      </p:sp>
      <p:graphicFrame>
        <p:nvGraphicFramePr>
          <p:cNvPr id="60418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395288" y="1125538"/>
          <a:ext cx="8331200" cy="5038725"/>
        </p:xfrm>
        <a:graphic>
          <a:graphicData uri="http://schemas.openxmlformats.org/presentationml/2006/ole">
            <p:oleObj spid="_x0000_s60418" r:id="rId3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sp>
        <p:nvSpPr>
          <p:cNvPr id="79875" name="Rectangle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it-IT" dirty="0" smtClean="0"/>
              <a:t>Obiettivi e Piano dell’Offerta Formativa (</a:t>
            </a:r>
            <a:r>
              <a:rPr lang="it-IT" dirty="0" err="1" smtClean="0"/>
              <a:t>P.O.F.</a:t>
            </a:r>
            <a:r>
              <a:rPr lang="it-IT" dirty="0" smtClean="0"/>
              <a:t>)</a:t>
            </a:r>
          </a:p>
          <a:p>
            <a:pPr eaLnBrk="1" hangingPunct="1"/>
            <a:r>
              <a:rPr lang="it-IT" dirty="0" smtClean="0"/>
              <a:t>Processo decisionale e relazioni interne</a:t>
            </a:r>
          </a:p>
          <a:p>
            <a:pPr eaLnBrk="1" hangingPunct="1"/>
            <a:r>
              <a:rPr lang="it-IT" dirty="0" smtClean="0"/>
              <a:t>Attività di classe</a:t>
            </a:r>
          </a:p>
          <a:p>
            <a:pPr eaLnBrk="1" hangingPunct="1"/>
            <a:r>
              <a:rPr lang="it-IT" dirty="0" smtClean="0"/>
              <a:t>Strutture e servizi scolastici</a:t>
            </a:r>
          </a:p>
          <a:p>
            <a:pPr eaLnBrk="1" hangingPunct="1"/>
            <a:r>
              <a:rPr lang="it-IT" dirty="0" smtClean="0"/>
              <a:t>Rapporti scuola-famiglia</a:t>
            </a:r>
          </a:p>
          <a:p>
            <a:pPr eaLnBrk="1" hangingPunct="1"/>
            <a:r>
              <a:rPr lang="it-IT" dirty="0" smtClean="0"/>
              <a:t>Formazione in servizio dei docenti</a:t>
            </a:r>
          </a:p>
          <a:p>
            <a:pPr eaLnBrk="1" hangingPunct="1"/>
            <a:r>
              <a:rPr lang="it-IT" dirty="0" smtClean="0"/>
              <a:t>Valutazione complessiva sull’Istituto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FF0000"/>
                </a:solidFill>
              </a:rPr>
              <a:t>Schede valutazione studenti Aziende ospitanti (</a:t>
            </a:r>
            <a:r>
              <a:rPr lang="it-IT" b="1" dirty="0" err="1" smtClean="0">
                <a:solidFill>
                  <a:srgbClr val="FF0000"/>
                </a:solidFill>
              </a:rPr>
              <a:t>Stakeholder</a:t>
            </a:r>
            <a:r>
              <a:rPr lang="it-IT" b="1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83971" name="Segnaposto contenuto 2"/>
          <p:cNvSpPr>
            <a:spLocks noGrp="1"/>
          </p:cNvSpPr>
          <p:nvPr>
            <p:ph sz="quarter" idx="1"/>
          </p:nvPr>
        </p:nvSpPr>
        <p:spPr>
          <a:xfrm>
            <a:off x="395288" y="1196975"/>
            <a:ext cx="3889375" cy="4937125"/>
          </a:xfrm>
        </p:spPr>
        <p:txBody>
          <a:bodyPr/>
          <a:lstStyle/>
          <a:p>
            <a:r>
              <a:rPr lang="it-IT" sz="2000" smtClean="0"/>
              <a:t>Attitudini comportamentali e relazionali</a:t>
            </a:r>
          </a:p>
          <a:p>
            <a:pPr lvl="1"/>
            <a:r>
              <a:rPr lang="it-IT" sz="1800" smtClean="0"/>
              <a:t>Puntualità</a:t>
            </a:r>
          </a:p>
          <a:p>
            <a:pPr lvl="1"/>
            <a:r>
              <a:rPr lang="it-IT" sz="1800" smtClean="0"/>
              <a:t>Operosità – senso di responsabilità</a:t>
            </a:r>
          </a:p>
          <a:p>
            <a:pPr lvl="1"/>
            <a:r>
              <a:rPr lang="it-IT" sz="1800" smtClean="0"/>
              <a:t>Senso pratico</a:t>
            </a:r>
          </a:p>
          <a:p>
            <a:pPr lvl="1"/>
            <a:r>
              <a:rPr lang="it-IT" sz="1800" smtClean="0"/>
              <a:t>Relazioni con i colleghi e i superiori</a:t>
            </a:r>
          </a:p>
          <a:p>
            <a:pPr lvl="1"/>
            <a:r>
              <a:rPr lang="it-IT" sz="1800" smtClean="0"/>
              <a:t>Capacità di lavorare in gruppo</a:t>
            </a:r>
          </a:p>
          <a:p>
            <a:pPr lvl="1"/>
            <a:r>
              <a:rPr lang="it-IT" sz="1800" smtClean="0"/>
              <a:t>Disponibilità all’ascolto e all’apprendimento</a:t>
            </a:r>
          </a:p>
          <a:p>
            <a:pPr lvl="1"/>
            <a:r>
              <a:rPr lang="it-IT" sz="1800" smtClean="0"/>
              <a:t>Motivazione</a:t>
            </a:r>
          </a:p>
        </p:txBody>
      </p:sp>
      <p:sp>
        <p:nvSpPr>
          <p:cNvPr id="4" name="Segnaposto contenuto 2"/>
          <p:cNvSpPr txBox="1">
            <a:spLocks/>
          </p:cNvSpPr>
          <p:nvPr/>
        </p:nvSpPr>
        <p:spPr bwMode="auto">
          <a:xfrm>
            <a:off x="4859338" y="1196975"/>
            <a:ext cx="4033837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eaLnBrk="0" hangingPunct="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  <a:defRPr/>
            </a:pPr>
            <a:r>
              <a:rPr lang="it-IT" sz="2000" dirty="0">
                <a:latin typeface="+mn-lt"/>
              </a:rPr>
              <a:t>Attitudini organizzative e capacità professionali</a:t>
            </a:r>
          </a:p>
          <a:p>
            <a:pPr marL="547688" lvl="1" indent="-273050" eaLnBrk="0" hangingPunct="0">
              <a:spcBef>
                <a:spcPts val="500"/>
              </a:spcBef>
              <a:buClr>
                <a:schemeClr val="accent2"/>
              </a:buClr>
              <a:buSzPct val="76000"/>
              <a:buFont typeface="Wingdings 3" pitchFamily="18" charset="2"/>
              <a:buChar char=""/>
              <a:defRPr/>
            </a:pPr>
            <a:r>
              <a:rPr lang="it-IT" sz="1600" dirty="0">
                <a:solidFill>
                  <a:schemeClr val="tx2"/>
                </a:solidFill>
                <a:latin typeface="+mn-lt"/>
              </a:rPr>
              <a:t>Comprensione delle attività dell’area in cui è stato inserito</a:t>
            </a:r>
          </a:p>
          <a:p>
            <a:pPr marL="547688" lvl="1" indent="-273050" eaLnBrk="0" hangingPunct="0">
              <a:spcBef>
                <a:spcPts val="500"/>
              </a:spcBef>
              <a:buClr>
                <a:schemeClr val="accent2"/>
              </a:buClr>
              <a:buSzPct val="76000"/>
              <a:buFont typeface="Wingdings 3" pitchFamily="18" charset="2"/>
              <a:buChar char=""/>
              <a:defRPr/>
            </a:pPr>
            <a:r>
              <a:rPr lang="it-IT" sz="1600" dirty="0">
                <a:solidFill>
                  <a:schemeClr val="tx2"/>
                </a:solidFill>
                <a:latin typeface="+mn-lt"/>
              </a:rPr>
              <a:t>Capacità di analisi e spirito critico</a:t>
            </a:r>
          </a:p>
          <a:p>
            <a:pPr marL="547688" lvl="1" indent="-273050" eaLnBrk="0" hangingPunct="0">
              <a:spcBef>
                <a:spcPts val="500"/>
              </a:spcBef>
              <a:buClr>
                <a:schemeClr val="accent2"/>
              </a:buClr>
              <a:buSzPct val="76000"/>
              <a:buFont typeface="Wingdings 3" pitchFamily="18" charset="2"/>
              <a:buChar char=""/>
              <a:defRPr/>
            </a:pPr>
            <a:r>
              <a:rPr lang="it-IT" sz="1600" dirty="0">
                <a:solidFill>
                  <a:schemeClr val="tx2"/>
                </a:solidFill>
                <a:latin typeface="+mn-lt"/>
              </a:rPr>
              <a:t>Capacità di decisione e di iniziativa</a:t>
            </a:r>
          </a:p>
          <a:p>
            <a:pPr marL="547688" lvl="1" indent="-273050" eaLnBrk="0" hangingPunct="0">
              <a:spcBef>
                <a:spcPts val="500"/>
              </a:spcBef>
              <a:buClr>
                <a:schemeClr val="accent2"/>
              </a:buClr>
              <a:buSzPct val="76000"/>
              <a:buFont typeface="Wingdings 3" pitchFamily="18" charset="2"/>
              <a:buChar char=""/>
              <a:defRPr/>
            </a:pPr>
            <a:r>
              <a:rPr lang="it-IT" sz="1600" dirty="0">
                <a:solidFill>
                  <a:schemeClr val="tx2"/>
                </a:solidFill>
                <a:latin typeface="+mn-lt"/>
              </a:rPr>
              <a:t>Interesse per le attività svolte</a:t>
            </a:r>
          </a:p>
          <a:p>
            <a:pPr marL="547688" lvl="1" indent="-273050" eaLnBrk="0" hangingPunct="0">
              <a:spcBef>
                <a:spcPts val="500"/>
              </a:spcBef>
              <a:buClr>
                <a:schemeClr val="accent2"/>
              </a:buClr>
              <a:buSzPct val="76000"/>
              <a:buFont typeface="Wingdings 3" pitchFamily="18" charset="2"/>
              <a:buChar char=""/>
              <a:defRPr/>
            </a:pPr>
            <a:r>
              <a:rPr lang="it-IT" sz="1600" dirty="0">
                <a:solidFill>
                  <a:schemeClr val="tx2"/>
                </a:solidFill>
                <a:latin typeface="+mn-lt"/>
              </a:rPr>
              <a:t>Disponibilità a modificare le proprie idee</a:t>
            </a:r>
          </a:p>
          <a:p>
            <a:pPr marL="547688" lvl="1" indent="-273050" eaLnBrk="0" hangingPunct="0">
              <a:spcBef>
                <a:spcPts val="500"/>
              </a:spcBef>
              <a:buClr>
                <a:schemeClr val="accent2"/>
              </a:buClr>
              <a:buSzPct val="76000"/>
              <a:buFont typeface="Wingdings 3" pitchFamily="18" charset="2"/>
              <a:buChar char=""/>
              <a:defRPr/>
            </a:pPr>
            <a:r>
              <a:rPr lang="it-IT" sz="1600" dirty="0">
                <a:solidFill>
                  <a:schemeClr val="tx2"/>
                </a:solidFill>
                <a:latin typeface="+mn-lt"/>
              </a:rPr>
              <a:t>Autonomia nello svolgere i compiti assegnati</a:t>
            </a:r>
          </a:p>
          <a:p>
            <a:pPr marL="547688" lvl="1" indent="-273050" eaLnBrk="0" hangingPunct="0">
              <a:spcBef>
                <a:spcPts val="500"/>
              </a:spcBef>
              <a:buClr>
                <a:schemeClr val="accent2"/>
              </a:buClr>
              <a:buSzPct val="76000"/>
              <a:buFont typeface="Wingdings 3" pitchFamily="18" charset="2"/>
              <a:buChar char=""/>
              <a:defRPr/>
            </a:pPr>
            <a:r>
              <a:rPr lang="it-IT" sz="1600" dirty="0">
                <a:solidFill>
                  <a:schemeClr val="tx2"/>
                </a:solidFill>
                <a:latin typeface="+mn-lt"/>
              </a:rPr>
              <a:t>Utilizzo di un metodo di lavoro</a:t>
            </a:r>
          </a:p>
          <a:p>
            <a:pPr marL="547688" lvl="1" indent="-273050" eaLnBrk="0" hangingPunct="0">
              <a:spcBef>
                <a:spcPts val="500"/>
              </a:spcBef>
              <a:buClr>
                <a:schemeClr val="accent2"/>
              </a:buClr>
              <a:buSzPct val="76000"/>
              <a:buFont typeface="Wingdings 3" pitchFamily="18" charset="2"/>
              <a:buChar char=""/>
              <a:defRPr/>
            </a:pPr>
            <a:r>
              <a:rPr lang="it-IT" sz="1600" dirty="0">
                <a:solidFill>
                  <a:schemeClr val="tx2"/>
                </a:solidFill>
                <a:latin typeface="+mn-lt"/>
              </a:rPr>
              <a:t>Livello di conoscenze tecniche di base</a:t>
            </a:r>
          </a:p>
          <a:p>
            <a:pPr marL="547688" lvl="1" indent="-273050" eaLnBrk="0" hangingPunct="0">
              <a:spcBef>
                <a:spcPts val="500"/>
              </a:spcBef>
              <a:buClr>
                <a:schemeClr val="accent2"/>
              </a:buClr>
              <a:buSzPct val="76000"/>
              <a:buFont typeface="Wingdings 3" pitchFamily="18" charset="2"/>
              <a:buChar char=""/>
              <a:defRPr/>
            </a:pPr>
            <a:r>
              <a:rPr lang="it-IT" sz="1600" dirty="0">
                <a:solidFill>
                  <a:schemeClr val="tx2"/>
                </a:solidFill>
                <a:latin typeface="+mn-lt"/>
              </a:rPr>
              <a:t>Livello di competenze professionali</a:t>
            </a:r>
          </a:p>
          <a:p>
            <a:pPr marL="547688" lvl="1" indent="-273050" eaLnBrk="0" hangingPunct="0">
              <a:spcBef>
                <a:spcPts val="500"/>
              </a:spcBef>
              <a:buClr>
                <a:schemeClr val="accent2"/>
              </a:buClr>
              <a:buSzPct val="76000"/>
              <a:buFont typeface="Wingdings 3" pitchFamily="18" charset="2"/>
              <a:buChar char=""/>
              <a:defRPr/>
            </a:pPr>
            <a:r>
              <a:rPr lang="it-IT" sz="1600" dirty="0">
                <a:solidFill>
                  <a:schemeClr val="tx2"/>
                </a:solidFill>
                <a:latin typeface="+mn-lt"/>
              </a:rPr>
              <a:t>Livello di efficienza raggiunto</a:t>
            </a:r>
          </a:p>
          <a:p>
            <a:pPr marL="273050" indent="-273050" eaLnBrk="0" hangingPunct="0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Char char=""/>
              <a:defRPr/>
            </a:pPr>
            <a:endParaRPr lang="it-IT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994" name="Grafico 1"/>
          <p:cNvGraphicFramePr>
            <a:graphicFrameLocks/>
          </p:cNvGraphicFramePr>
          <p:nvPr/>
        </p:nvGraphicFramePr>
        <p:xfrm>
          <a:off x="273050" y="641350"/>
          <a:ext cx="8597900" cy="5286375"/>
        </p:xfrm>
        <a:graphic>
          <a:graphicData uri="http://schemas.openxmlformats.org/presentationml/2006/ole">
            <p:oleObj spid="_x0000_s84994" r:id="rId3" imgW="8596105" imgH="528569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018" name="Grafico 1"/>
          <p:cNvGraphicFramePr>
            <a:graphicFrameLocks/>
          </p:cNvGraphicFramePr>
          <p:nvPr/>
        </p:nvGraphicFramePr>
        <p:xfrm>
          <a:off x="273050" y="641350"/>
          <a:ext cx="8597900" cy="5286375"/>
        </p:xfrm>
        <a:graphic>
          <a:graphicData uri="http://schemas.openxmlformats.org/presentationml/2006/ole">
            <p:oleObj spid="_x0000_s86018" r:id="rId3" imgW="8596105" imgH="528569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611560" y="5301208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GRAZIE PER L’ATTENZIONE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323528" y="1268760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err="1" smtClean="0">
                <a:solidFill>
                  <a:srgbClr val="0000FF"/>
                </a:solidFill>
              </a:rPr>
              <a:t>PROF.SSA</a:t>
            </a:r>
            <a:r>
              <a:rPr lang="it-IT" sz="3200" b="1" dirty="0" smtClean="0">
                <a:solidFill>
                  <a:srgbClr val="0000FF"/>
                </a:solidFill>
              </a:rPr>
              <a:t>  ROSARIA CANCELLIERE</a:t>
            </a:r>
            <a:endParaRPr lang="it-IT" sz="2400" b="1" dirty="0">
              <a:solidFill>
                <a:srgbClr val="0000FF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11560" y="2132856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DIRIGENTE SCOLASTICO</a:t>
            </a:r>
          </a:p>
          <a:p>
            <a:pPr algn="ctr"/>
            <a:endParaRPr lang="it-IT" sz="2400" b="1" dirty="0" smtClean="0">
              <a:solidFill>
                <a:srgbClr val="FF0000"/>
              </a:solidFill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ISTITUTO </a:t>
            </a:r>
            <a:r>
              <a:rPr lang="it-IT" sz="2400" b="1" dirty="0" err="1" smtClean="0">
                <a:solidFill>
                  <a:srgbClr val="FF0000"/>
                </a:solidFill>
              </a:rPr>
              <a:t>DI</a:t>
            </a:r>
            <a:r>
              <a:rPr lang="it-IT" sz="2400" b="1" dirty="0" smtClean="0">
                <a:solidFill>
                  <a:srgbClr val="FF0000"/>
                </a:solidFill>
              </a:rPr>
              <a:t> ISTRUZIONE SUPERIORE</a:t>
            </a:r>
          </a:p>
          <a:p>
            <a:pPr algn="ctr"/>
            <a:endParaRPr lang="it-IT" sz="2400" b="1" dirty="0" smtClean="0">
              <a:solidFill>
                <a:srgbClr val="FF0000"/>
              </a:solidFill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</a:rPr>
              <a:t>“I. MORRA” -  MATERA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755576" y="4365104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000" b="1" dirty="0" smtClean="0">
              <a:solidFill>
                <a:srgbClr val="0000FF"/>
              </a:solidFill>
            </a:endParaRPr>
          </a:p>
          <a:p>
            <a:pPr algn="ctr"/>
            <a:endParaRPr lang="it-IT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Obiettivi e Piano dell’Offerta Formativa (</a:t>
            </a:r>
            <a:r>
              <a:rPr lang="it-IT" b="1" dirty="0" err="1" smtClean="0">
                <a:solidFill>
                  <a:srgbClr val="FF0000"/>
                </a:solidFill>
              </a:rPr>
              <a:t>P.O.F.</a:t>
            </a:r>
            <a:r>
              <a:rPr lang="it-IT" b="1" dirty="0" smtClean="0">
                <a:solidFill>
                  <a:srgbClr val="FF0000"/>
                </a:solidFill>
              </a:rPr>
              <a:t>)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1026" name="Segnaposto contenuto 4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1026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FF0000"/>
                </a:solidFill>
              </a:rPr>
              <a:t>Questionario Docenti: Obiettivi e Piano dell’Offerta Formativa (</a:t>
            </a:r>
            <a:r>
              <a:rPr lang="it-IT" b="1" dirty="0" err="1" smtClean="0">
                <a:solidFill>
                  <a:srgbClr val="FF0000"/>
                </a:solidFill>
              </a:rPr>
              <a:t>P.O.F.</a:t>
            </a:r>
            <a:r>
              <a:rPr lang="it-IT" b="1" dirty="0" smtClean="0">
                <a:solidFill>
                  <a:srgbClr val="FF0000"/>
                </a:solidFill>
              </a:rPr>
              <a:t>)</a:t>
            </a:r>
            <a:endParaRPr lang="it-IT" b="1" dirty="0">
              <a:ln/>
              <a:solidFill>
                <a:srgbClr val="FF0000"/>
              </a:solidFill>
            </a:endParaRPr>
          </a:p>
        </p:txBody>
      </p:sp>
      <p:graphicFrame>
        <p:nvGraphicFramePr>
          <p:cNvPr id="2050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406400" y="1168400"/>
          <a:ext cx="8331200" cy="5038725"/>
        </p:xfrm>
        <a:graphic>
          <a:graphicData uri="http://schemas.openxmlformats.org/presentationml/2006/ole">
            <p:oleObj spid="_x0000_s2050" r:id="rId4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Pres(6)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35969D0-6371-46AB-AB2A-88B73836F0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TrainPres(6)</Template>
  <TotalTime>0</TotalTime>
  <Words>1121</Words>
  <Application>Microsoft Office PowerPoint</Application>
  <PresentationFormat>Presentazione su schermo (4:3)</PresentationFormat>
  <Paragraphs>220</Paragraphs>
  <Slides>73</Slides>
  <Notes>50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73</vt:i4>
      </vt:variant>
    </vt:vector>
  </HeadingPairs>
  <TitlesOfParts>
    <vt:vector size="76" baseType="lpstr">
      <vt:lpstr>TrainPres(6)</vt:lpstr>
      <vt:lpstr>Foglio di lavoro di Microsoft Office Excel 97-2003</vt:lpstr>
      <vt:lpstr>Worksheet</vt:lpstr>
      <vt:lpstr>Valutazione del Servizio Scolastico Anno Scolastico 2012 – 2013  Istituto……………………………………………………   </vt:lpstr>
      <vt:lpstr>Premessa</vt:lpstr>
      <vt:lpstr>Punti di forza</vt:lpstr>
      <vt:lpstr>Punti di debolezza </vt:lpstr>
      <vt:lpstr>Punti di debolezza </vt:lpstr>
      <vt:lpstr>Valutazione del Servizio Scolastico</vt:lpstr>
      <vt:lpstr>Questionario Docenti</vt:lpstr>
      <vt:lpstr>Questionario Docenti: Obiettivi e Piano dell’Offerta Formativa (P.O.F.)</vt:lpstr>
      <vt:lpstr>Questionario Docenti: Obiettivi e Piano dell’Offerta Formativa (P.O.F.)</vt:lpstr>
      <vt:lpstr>Questionario Docenti: Obiettivi e Piano dell’Offerta Formativa (P.O.F.)</vt:lpstr>
      <vt:lpstr>Questionario Docenti: Processo decisionale e relazioni interne</vt:lpstr>
      <vt:lpstr>Questionario Docenti: Processo decisionale e relazioni interne</vt:lpstr>
      <vt:lpstr>Questionario Docenti: Processo decisionale e relazioni interne</vt:lpstr>
      <vt:lpstr>Questionario Docenti: Processo decisionale e relazioni interne</vt:lpstr>
      <vt:lpstr>Questionario Docenti: Obiettivi e Piano dell’Offerta Formativa (P.O.F.)</vt:lpstr>
      <vt:lpstr>Questionario Docenti: Processo decisionale e relazioni interne</vt:lpstr>
      <vt:lpstr>Questionario Docenti: Attività di classe</vt:lpstr>
      <vt:lpstr>Questionario Docenti: Attività di classe</vt:lpstr>
      <vt:lpstr>Questionario Docenti: Strutture e servizi</vt:lpstr>
      <vt:lpstr>Questionario Docenti: Strutture e servizi</vt:lpstr>
      <vt:lpstr>Questionario Docenti: Strutture e servizi</vt:lpstr>
      <vt:lpstr>Questionario Docenti: Strutture e servizi</vt:lpstr>
      <vt:lpstr>Questionario Docenti: Strutture e servizi</vt:lpstr>
      <vt:lpstr>Questionario Docenti: Rapporti scuola - famiglia</vt:lpstr>
      <vt:lpstr>Questionario Docenti: Rapporti scuola - famiglia</vt:lpstr>
      <vt:lpstr>Questionario Docenti: Formazione in servizio dei docenti</vt:lpstr>
      <vt:lpstr>Questionario Docenti: Valutazione complessiva</vt:lpstr>
      <vt:lpstr>Questionario Docenti: Valutazione complessiva</vt:lpstr>
      <vt:lpstr>Questionario Docenti: Valutazione complessiva</vt:lpstr>
      <vt:lpstr>Questionario personale ATA</vt:lpstr>
      <vt:lpstr>Questionario personale ATA</vt:lpstr>
      <vt:lpstr>Questionario personale ATA</vt:lpstr>
      <vt:lpstr>Questionario personale ATA</vt:lpstr>
      <vt:lpstr>Questionario Alunni</vt:lpstr>
      <vt:lpstr>Questionario Alunni: rapporti con la scuola</vt:lpstr>
      <vt:lpstr>Questionario Alunni: rapporti con la scuola</vt:lpstr>
      <vt:lpstr>Questionario Alunni: rapporti con la scuola</vt:lpstr>
      <vt:lpstr>Questionario Alunni: rapporti con la scuola</vt:lpstr>
      <vt:lpstr>Questionario Alunni: rapporti con la scuola</vt:lpstr>
      <vt:lpstr>Questionario Alunni: rapporti con la scuola</vt:lpstr>
      <vt:lpstr>Questionario Alunni: rapporti con la classe frequentata</vt:lpstr>
      <vt:lpstr>Questionario Alunni: rapporti con la classe frequentata</vt:lpstr>
      <vt:lpstr>Questionario Alunni: rapporti con la classe frequentata</vt:lpstr>
      <vt:lpstr>Questionario Alunni: rapporti con la classe frequentata</vt:lpstr>
      <vt:lpstr>Questionario Alunni: rapporti con la classe frequentata</vt:lpstr>
      <vt:lpstr>Questionario Alunni: rapporti con la classe frequentata</vt:lpstr>
      <vt:lpstr>Questionario Alunni: rapporti con la classe frequentata</vt:lpstr>
      <vt:lpstr>Questionario Alunni: rapporti con la classe frequentata</vt:lpstr>
      <vt:lpstr>Questionario Alunni: rapporti con la classe frequentata</vt:lpstr>
      <vt:lpstr>Questionario Alunni: rapporti con la classe frequentata</vt:lpstr>
      <vt:lpstr>Questionario Alunni: rapporti con la classe frequentata</vt:lpstr>
      <vt:lpstr>Questionario Alunni: rapporti con la classe frequentata</vt:lpstr>
      <vt:lpstr>Questionario Genitori</vt:lpstr>
      <vt:lpstr>Questionario genitori: partecipazione alla vita scolastica</vt:lpstr>
      <vt:lpstr>Questionario genitori: partecipazione alla vita scolastica</vt:lpstr>
      <vt:lpstr>Questionario genitori: comunicazione scuola - famiglia</vt:lpstr>
      <vt:lpstr>Questionario genitori: comunicazione scuola - famiglia</vt:lpstr>
      <vt:lpstr>Questionario genitori: rapporti con la dirigenza e docenti</vt:lpstr>
      <vt:lpstr>Questionario genitori: rapporti con la dirigenza e docenti</vt:lpstr>
      <vt:lpstr>Questionario genitori: rapporti con la dirigenza e docenti</vt:lpstr>
      <vt:lpstr>Questionario genitori: rapporti con la dirigenza e docenti</vt:lpstr>
      <vt:lpstr>Questionario genitori: valutazione servizi</vt:lpstr>
      <vt:lpstr>Questionario genitori: valutazione servizi</vt:lpstr>
      <vt:lpstr>Questionario genitori: valutazione attività didattica</vt:lpstr>
      <vt:lpstr>Questionario genitori: valutazione attività didattica</vt:lpstr>
      <vt:lpstr>Questionario genitori: valutazione attività didattica</vt:lpstr>
      <vt:lpstr>Questionario genitori: valutazione attività didattica</vt:lpstr>
      <vt:lpstr>Profitto</vt:lpstr>
      <vt:lpstr>Comportamento</vt:lpstr>
      <vt:lpstr>Schede valutazione studenti Aziende ospitanti (Stakeholder)</vt:lpstr>
      <vt:lpstr>Diapositiva 71</vt:lpstr>
      <vt:lpstr>Diapositiva 72</vt:lpstr>
      <vt:lpstr>Diapositiva 73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2013-03-22T20:33:37Z</dcterms:created>
  <dcterms:modified xsi:type="dcterms:W3CDTF">2015-02-11T15:59:48Z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TC101671269990</vt:lpwstr>
  </property>
</Properties>
</file>