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57" r:id="rId5"/>
    <p:sldId id="258" r:id="rId6"/>
    <p:sldId id="292" r:id="rId7"/>
    <p:sldId id="276" r:id="rId8"/>
    <p:sldId id="277" r:id="rId9"/>
    <p:sldId id="278" r:id="rId10"/>
    <p:sldId id="279" r:id="rId11"/>
    <p:sldId id="265" r:id="rId12"/>
    <p:sldId id="273" r:id="rId13"/>
    <p:sldId id="268" r:id="rId14"/>
    <p:sldId id="266" r:id="rId15"/>
    <p:sldId id="274" r:id="rId16"/>
    <p:sldId id="269" r:id="rId17"/>
    <p:sldId id="293" r:id="rId18"/>
    <p:sldId id="271" r:id="rId19"/>
    <p:sldId id="267" r:id="rId20"/>
    <p:sldId id="275" r:id="rId21"/>
    <p:sldId id="270" r:id="rId22"/>
    <p:sldId id="294" r:id="rId23"/>
    <p:sldId id="272" r:id="rId24"/>
    <p:sldId id="259" r:id="rId25"/>
    <p:sldId id="260" r:id="rId26"/>
    <p:sldId id="261" r:id="rId27"/>
    <p:sldId id="262" r:id="rId28"/>
    <p:sldId id="263" r:id="rId29"/>
    <p:sldId id="264" r:id="rId30"/>
    <p:sldId id="295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6" r:id="rId42"/>
    <p:sldId id="299" r:id="rId43"/>
    <p:sldId id="297" r:id="rId44"/>
    <p:sldId id="298" r:id="rId45"/>
    <p:sldId id="301" r:id="rId46"/>
    <p:sldId id="300" r:id="rId47"/>
    <p:sldId id="302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  <a:srgbClr val="003964"/>
    <a:srgbClr val="003399"/>
    <a:srgbClr val="008080"/>
    <a:srgbClr val="006699"/>
    <a:srgbClr val="3366CC"/>
    <a:srgbClr val="00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4660"/>
  </p:normalViewPr>
  <p:slideViewPr>
    <p:cSldViewPr>
      <p:cViewPr varScale="1">
        <p:scale>
          <a:sx n="64" d="100"/>
          <a:sy n="64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ttangolo arrotondato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rgbClr val="00808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5"/>
          <p:cNvSpPr/>
          <p:nvPr userDrawn="1"/>
        </p:nvSpPr>
        <p:spPr>
          <a:xfrm>
            <a:off x="61913" y="1484313"/>
            <a:ext cx="9020175" cy="1527175"/>
          </a:xfrm>
          <a:prstGeom prst="rect">
            <a:avLst/>
          </a:prstGeom>
          <a:solidFill>
            <a:srgbClr val="006699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Immagine 14" descr="testataSx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1484313"/>
            <a:ext cx="6456363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tangolo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ttangolo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843808" y="0"/>
            <a:ext cx="5940152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12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0C7D3-381D-473B-8AE3-2D72E0A081D3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13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egnaposto numero diapositiva 28"/>
          <p:cNvSpPr>
            <a:spLocks noGrp="1"/>
          </p:cNvSpPr>
          <p:nvPr>
            <p:ph type="sldNum" sz="quarter" idx="12"/>
          </p:nvPr>
        </p:nvSpPr>
        <p:spPr>
          <a:solidFill>
            <a:srgbClr val="006699"/>
          </a:solidFill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0D8BF2-8DB7-4C08-AA37-41F4A8776026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0656E-D7FB-4A7C-8C73-DD489FE04AA4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5CEBE-B11E-4CE1-AD0F-D15FD56EBC90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C6489-61F4-4511-A9DF-C027CD00F365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5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0F767-69D5-49AE-88BA-0F82302A2C18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3964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872BB-45E2-42F7-B38E-E1283E1F3F2F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solidFill>
            <a:srgbClr val="003964"/>
          </a:solidFill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4013E-B4F3-4D97-9631-19DCD4BDBBA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ettangolo arrotondato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rgbClr val="008080"/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rgbClr val="00808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ttangolo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C1BC0-CD52-48B3-8916-BC323BDDD65B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A70F5-E476-40CC-8C9E-CCEE697DBA79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7143C-49A1-4BA4-8F55-68D420989976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6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E7FB1-6B57-4F4C-B9B1-EC654ED53A59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Segnaposto contenut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9BBD5-6DF6-4268-B2AB-C15CAC0A6454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8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8FCC-ACBB-4D41-9791-9DE683777115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7FF48-4CAA-4E89-971F-94C30C1FB984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4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A0CF0-0A77-4195-914E-5AA335266AD7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32537-5E36-4FB4-9994-F8EA405B7479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egnaposto numero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95A13-B04F-407A-86D7-5408F8DDE21F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ettangolo arrotondato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AC76D-B0E1-421F-91AC-026C35658484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4CC7E-2D13-429E-940A-42F34BC2AC67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ttangolo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ttangolo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8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E308-68DD-48AB-A5D8-BF92F75A972B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9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D34B3-DB62-44BA-849C-48676784DCC2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ettangolo arrotondato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rgbClr val="008080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4" name="Segnaposto titolo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20485" name="Segnaposto testo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4167D98-D2EC-45B7-8389-7F626A27E701}" type="datetimeFigureOut">
              <a:rPr lang="en-US"/>
              <a:pPr>
                <a:defRPr/>
              </a:pPr>
              <a:t>1/28/2015</a:t>
            </a:fld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rgbClr val="008080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509B588-3171-4EB9-B992-A17E5034779F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33" r:id="rId4"/>
    <p:sldLayoutId id="2147483934" r:id="rId5"/>
    <p:sldLayoutId id="2147483935" r:id="rId6"/>
    <p:sldLayoutId id="2147483936" r:id="rId7"/>
    <p:sldLayoutId id="2147483942" r:id="rId8"/>
    <p:sldLayoutId id="2147483943" r:id="rId9"/>
    <p:sldLayoutId id="2147483937" r:id="rId10"/>
    <p:sldLayoutId id="21474839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0039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3964"/>
          </a:solidFill>
          <a:latin typeface="Franklin Gothic 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3964"/>
          </a:solidFill>
          <a:latin typeface="Franklin Gothic 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3964"/>
          </a:solidFill>
          <a:latin typeface="Franklin Gothic 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3964"/>
          </a:solidFill>
          <a:latin typeface="Franklin Gothic Book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rgbClr val="006699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rgbClr val="003399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006699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003964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003964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Foglio_di_lavoro_di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ottotitolo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589713" cy="1957388"/>
          </a:xfrm>
        </p:spPr>
        <p:txBody>
          <a:bodyPr/>
          <a:lstStyle/>
          <a:p>
            <a:pPr eaLnBrk="1" hangingPunct="1">
              <a:defRPr/>
            </a:pPr>
            <a:r>
              <a:rPr lang="it-IT" sz="2800" dirty="0" smtClean="0">
                <a:latin typeface="+mj-lt"/>
              </a:rPr>
              <a:t>DATI SCUOLA IN CHIARO</a:t>
            </a:r>
          </a:p>
          <a:p>
            <a:pPr eaLnBrk="1" hangingPunct="1">
              <a:defRPr/>
            </a:pPr>
            <a:r>
              <a:rPr lang="it-IT" sz="2800" dirty="0" smtClean="0">
                <a:latin typeface="+mj-lt"/>
              </a:rPr>
              <a:t>ISTITUTO </a:t>
            </a:r>
            <a:r>
              <a:rPr lang="it-IT" sz="2800" dirty="0" err="1" smtClean="0">
                <a:latin typeface="+mj-lt"/>
              </a:rPr>
              <a:t>……………………</a:t>
            </a:r>
            <a:r>
              <a:rPr lang="it-IT" sz="2800" dirty="0" smtClean="0">
                <a:latin typeface="+mj-lt"/>
              </a:rPr>
              <a:t>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66800"/>
          </a:xfrm>
        </p:spPr>
        <p:txBody>
          <a:bodyPr/>
          <a:lstStyle/>
          <a:p>
            <a:r>
              <a:rPr lang="it-IT" sz="2800" dirty="0" smtClean="0"/>
              <a:t>Percentuale studenti in ritardo nel percorso scolastico (ISTITUTO – 2 </a:t>
            </a:r>
            <a:r>
              <a:rPr lang="it-IT" sz="2800" dirty="0" err="1" smtClean="0"/>
              <a:t>……………</a:t>
            </a:r>
            <a:r>
              <a:rPr lang="it-IT" sz="2800" dirty="0" smtClean="0"/>
              <a:t>.)</a:t>
            </a:r>
          </a:p>
        </p:txBody>
      </p:sp>
      <p:graphicFrame>
        <p:nvGraphicFramePr>
          <p:cNvPr id="2050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2050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3200" dirty="0" smtClean="0"/>
              <a:t>Numero di alunni iscritti nell’ultimo triennio</a:t>
            </a:r>
            <a:br>
              <a:rPr lang="it-IT" sz="3200" dirty="0" smtClean="0"/>
            </a:br>
            <a:r>
              <a:rPr lang="it-IT" sz="3200" dirty="0" smtClean="0"/>
              <a:t>ISTITUTO – 1 </a:t>
            </a:r>
            <a:r>
              <a:rPr lang="it-IT" sz="3200" dirty="0" err="1" smtClean="0"/>
              <a:t>……………</a:t>
            </a:r>
            <a:r>
              <a:rPr lang="it-IT" sz="3200" dirty="0" smtClean="0"/>
              <a:t>.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971550" y="1700213"/>
          <a:ext cx="7200850" cy="307848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1440210"/>
                <a:gridCol w="1944216"/>
                <a:gridCol w="1656184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Anno</a:t>
                      </a:r>
                      <a:r>
                        <a:rPr lang="it-IT" sz="2000" baseline="0" dirty="0" smtClean="0"/>
                        <a:t> di corso</a:t>
                      </a:r>
                      <a:endParaRPr lang="it-IT" sz="2000" dirty="0"/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2010/2011</a:t>
                      </a:r>
                      <a:endParaRPr lang="it-IT" sz="2000" dirty="0"/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2011/2012</a:t>
                      </a:r>
                      <a:endParaRPr lang="it-IT" sz="2000" dirty="0"/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/>
                        <a:t>2012/2013</a:t>
                      </a:r>
                      <a:endParaRPr lang="it-IT" sz="2000" dirty="0"/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172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168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181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132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139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128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119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128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131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119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104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111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121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99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</a:rPr>
                        <a:t>104</a:t>
                      </a:r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chemeClr val="tx1"/>
                          </a:solidFill>
                        </a:rPr>
                        <a:t>663</a:t>
                      </a:r>
                      <a:endParaRPr lang="it-IT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chemeClr val="tx1"/>
                          </a:solidFill>
                        </a:rPr>
                        <a:t>638</a:t>
                      </a:r>
                      <a:endParaRPr lang="it-IT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chemeClr val="tx1"/>
                          </a:solidFill>
                        </a:rPr>
                        <a:t>655</a:t>
                      </a:r>
                      <a:endParaRPr lang="it-IT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3200" dirty="0" smtClean="0"/>
              <a:t>Numero di alunni iscritti nell’ultimo triennio</a:t>
            </a:r>
            <a:br>
              <a:rPr lang="it-IT" sz="3200" dirty="0" smtClean="0"/>
            </a:br>
            <a:r>
              <a:rPr lang="it-IT" sz="3200" dirty="0" smtClean="0"/>
              <a:t>ISTITUTO – 1 </a:t>
            </a:r>
            <a:r>
              <a:rPr lang="it-IT" sz="3200" dirty="0" err="1" smtClean="0"/>
              <a:t>……………</a:t>
            </a:r>
            <a:r>
              <a:rPr lang="it-IT" sz="3200" dirty="0" smtClean="0"/>
              <a:t>.</a:t>
            </a:r>
          </a:p>
        </p:txBody>
      </p:sp>
      <p:graphicFrame>
        <p:nvGraphicFramePr>
          <p:cNvPr id="3074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3074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2400" dirty="0" smtClean="0">
                <a:solidFill>
                  <a:srgbClr val="0000FF"/>
                </a:solidFill>
              </a:rPr>
              <a:t>Numero di alunni iscritti nell’ultimo triennio nelle prime tre classi  dopo l’avvio della riforma – ISTITUTO – 1 </a:t>
            </a:r>
            <a:r>
              <a:rPr lang="it-IT" sz="24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400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4098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4098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Numero di alunni iscritti nell’ultimo triennio</a:t>
            </a:r>
            <a:br>
              <a:rPr lang="it-IT" sz="3200" dirty="0" smtClean="0">
                <a:solidFill>
                  <a:srgbClr val="0000FF"/>
                </a:solidFill>
              </a:rPr>
            </a:br>
            <a:r>
              <a:rPr lang="it-IT" sz="3200" dirty="0" smtClean="0">
                <a:solidFill>
                  <a:srgbClr val="0000FF"/>
                </a:solidFill>
              </a:rPr>
              <a:t>ISTITUTO – 1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200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971550" y="1700213"/>
          <a:ext cx="7200850" cy="307848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1440210"/>
                <a:gridCol w="1944216"/>
                <a:gridCol w="1656184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Anno</a:t>
                      </a:r>
                      <a:r>
                        <a:rPr lang="it-IT" sz="2000" baseline="0" dirty="0" smtClean="0">
                          <a:latin typeface="+mj-lt"/>
                        </a:rPr>
                        <a:t> di corso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2010/2011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2011/2012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2012/2013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124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124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153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94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102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91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93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86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95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89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83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76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102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73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83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502</a:t>
                      </a:r>
                      <a:endParaRPr lang="it-IT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468</a:t>
                      </a:r>
                      <a:endParaRPr lang="it-IT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498</a:t>
                      </a:r>
                      <a:endParaRPr lang="it-IT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Numero di alunni iscritti nell’ultimo triennio</a:t>
            </a:r>
            <a:br>
              <a:rPr lang="it-IT" sz="3200" dirty="0" smtClean="0">
                <a:solidFill>
                  <a:srgbClr val="0000FF"/>
                </a:solidFill>
              </a:rPr>
            </a:br>
            <a:r>
              <a:rPr lang="it-IT" sz="3200" dirty="0" smtClean="0">
                <a:solidFill>
                  <a:srgbClr val="0000FF"/>
                </a:solidFill>
              </a:rPr>
              <a:t>ISTITUTO – 1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200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5122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5122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2800" dirty="0" smtClean="0">
                <a:solidFill>
                  <a:srgbClr val="0000FF"/>
                </a:solidFill>
              </a:rPr>
              <a:t>Numero di alunni iscritti nell’ultimo triennio nelle prime tre classi dopo la Riforma – ISTITUTO – 1 </a:t>
            </a:r>
            <a:r>
              <a:rPr lang="it-IT" sz="28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800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6146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6146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>
                <a:solidFill>
                  <a:srgbClr val="0000FF"/>
                </a:solidFill>
              </a:rPr>
              <a:t>Regolarità del percorso scolastico – ISTITUTO – 1 </a:t>
            </a:r>
            <a:r>
              <a:rPr lang="it-IT" sz="36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600" dirty="0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it-IT" dirty="0" smtClean="0">
                <a:latin typeface="+mj-lt"/>
              </a:rPr>
              <a:t>Negli ultimi tre anni scolastici (2010-11, 2011-12, 2012-13) si è delineata la seguente situazione relativa alle iscrizioni delle prime tre classi:</a:t>
            </a:r>
          </a:p>
          <a:p>
            <a:pPr lvl="1">
              <a:defRPr/>
            </a:pPr>
            <a:r>
              <a:rPr lang="it-IT" dirty="0" smtClean="0">
                <a:latin typeface="+mj-lt"/>
              </a:rPr>
              <a:t>Classi prime: invariato il numero degli iscritti nei primi due anni con un aumento del 23,39% nell’attuale anno scolastico;</a:t>
            </a:r>
          </a:p>
          <a:p>
            <a:pPr lvl="1">
              <a:defRPr/>
            </a:pPr>
            <a:r>
              <a:rPr lang="it-IT" dirty="0" smtClean="0">
                <a:latin typeface="+mj-lt"/>
              </a:rPr>
              <a:t>Classi seconde: una riduzione del 17,74% nell’</a:t>
            </a:r>
            <a:r>
              <a:rPr lang="it-IT" dirty="0" err="1" smtClean="0">
                <a:latin typeface="+mj-lt"/>
              </a:rPr>
              <a:t>a.s</a:t>
            </a:r>
            <a:r>
              <a:rPr lang="it-IT" dirty="0" smtClean="0">
                <a:latin typeface="+mj-lt"/>
              </a:rPr>
              <a:t> 2011/12 ed una ulteriore riduzione del 26,61%nell’attuale </a:t>
            </a:r>
            <a:r>
              <a:rPr lang="it-IT" dirty="0" err="1" smtClean="0">
                <a:latin typeface="+mj-lt"/>
              </a:rPr>
              <a:t>a.s.</a:t>
            </a:r>
            <a:r>
              <a:rPr lang="it-IT" dirty="0" smtClean="0">
                <a:latin typeface="+mj-lt"/>
              </a:rPr>
              <a:t>;</a:t>
            </a:r>
          </a:p>
          <a:p>
            <a:pPr lvl="1">
              <a:defRPr/>
            </a:pPr>
            <a:r>
              <a:rPr lang="it-IT" dirty="0" smtClean="0">
                <a:latin typeface="+mj-lt"/>
              </a:rPr>
              <a:t>Classi terze: una riduzione del 6,86% nell’attuale </a:t>
            </a:r>
            <a:r>
              <a:rPr lang="it-IT" dirty="0" err="1" smtClean="0">
                <a:latin typeface="+mj-lt"/>
              </a:rPr>
              <a:t>a.s.</a:t>
            </a:r>
            <a:endParaRPr lang="it-IT" dirty="0" smtClean="0">
              <a:latin typeface="+mj-lt"/>
            </a:endParaRPr>
          </a:p>
          <a:p>
            <a:pPr>
              <a:defRPr/>
            </a:pPr>
            <a:endParaRPr lang="it-IT" dirty="0" smtClean="0">
              <a:latin typeface="+mj-lt"/>
            </a:endParaRPr>
          </a:p>
          <a:p>
            <a:pPr>
              <a:defRPr/>
            </a:pPr>
            <a:endParaRPr lang="it-IT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>
                <a:solidFill>
                  <a:srgbClr val="0000FF"/>
                </a:solidFill>
              </a:rPr>
              <a:t>Percentuali alunni iscritti nelle I, </a:t>
            </a:r>
            <a:r>
              <a:rPr lang="it-IT" sz="3200" dirty="0" err="1" smtClean="0">
                <a:solidFill>
                  <a:srgbClr val="0000FF"/>
                </a:solidFill>
              </a:rPr>
              <a:t>II</a:t>
            </a:r>
            <a:r>
              <a:rPr lang="it-IT" sz="3200" dirty="0" smtClean="0">
                <a:solidFill>
                  <a:srgbClr val="0000FF"/>
                </a:solidFill>
              </a:rPr>
              <a:t>, III, nell’ultimo triennio (ISTITUTO – 1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2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7170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7170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Numero di alunni iscritti nell’ultimo triennio</a:t>
            </a:r>
            <a:br>
              <a:rPr lang="it-IT" sz="3200" dirty="0" smtClean="0">
                <a:solidFill>
                  <a:srgbClr val="0000FF"/>
                </a:solidFill>
              </a:rPr>
            </a:br>
            <a:r>
              <a:rPr lang="it-IT" sz="3200" dirty="0" smtClean="0">
                <a:solidFill>
                  <a:srgbClr val="0000FF"/>
                </a:solidFill>
              </a:rPr>
              <a:t>ISTITUTO – 2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200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971550" y="1700213"/>
          <a:ext cx="7200850" cy="307848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1440210"/>
                <a:gridCol w="1944216"/>
                <a:gridCol w="1656184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Anno</a:t>
                      </a:r>
                      <a:r>
                        <a:rPr lang="it-IT" sz="2000" baseline="0" dirty="0" smtClean="0">
                          <a:latin typeface="+mj-lt"/>
                        </a:rPr>
                        <a:t> di corso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2010/2011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2011/2012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2012/2013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48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44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28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38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37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37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26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42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36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30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21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35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19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26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21</a:t>
                      </a:r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161</a:t>
                      </a:r>
                      <a:endParaRPr lang="it-IT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170</a:t>
                      </a:r>
                      <a:endParaRPr lang="it-IT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157</a:t>
                      </a:r>
                      <a:endParaRPr lang="it-IT" sz="20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Rapporto di autovalutazione dell’Istituto </a:t>
            </a:r>
            <a:r>
              <a:rPr lang="it-IT" dirty="0" err="1" smtClean="0"/>
              <a:t>……………</a:t>
            </a:r>
            <a:endParaRPr lang="it-IT" dirty="0" smtClean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it-IT" dirty="0" smtClean="0">
                <a:latin typeface="+mj-lt"/>
              </a:rPr>
              <a:t>Le informazioni si riferiscono alle seguenti aree:</a:t>
            </a:r>
          </a:p>
          <a:p>
            <a:pPr>
              <a:defRPr/>
            </a:pPr>
            <a:r>
              <a:rPr lang="it-IT" dirty="0" smtClean="0">
                <a:latin typeface="+mj-lt"/>
              </a:rPr>
              <a:t>Dati identificativi della scuola</a:t>
            </a:r>
          </a:p>
          <a:p>
            <a:pPr>
              <a:defRPr/>
            </a:pPr>
            <a:r>
              <a:rPr lang="it-IT" dirty="0" smtClean="0">
                <a:latin typeface="+mj-lt"/>
              </a:rPr>
              <a:t>Dai di contesto</a:t>
            </a:r>
          </a:p>
          <a:p>
            <a:pPr lvl="1">
              <a:defRPr/>
            </a:pPr>
            <a:r>
              <a:rPr lang="it-IT" dirty="0" smtClean="0">
                <a:latin typeface="+mj-lt"/>
              </a:rPr>
              <a:t>Risorse strutturali</a:t>
            </a:r>
          </a:p>
          <a:p>
            <a:pPr lvl="1">
              <a:defRPr/>
            </a:pPr>
            <a:r>
              <a:rPr lang="it-IT" dirty="0" smtClean="0">
                <a:latin typeface="+mj-lt"/>
              </a:rPr>
              <a:t>Offerta formativa a studenti</a:t>
            </a:r>
          </a:p>
          <a:p>
            <a:pPr lvl="1">
              <a:defRPr/>
            </a:pPr>
            <a:r>
              <a:rPr lang="it-IT" dirty="0" smtClean="0">
                <a:latin typeface="+mj-lt"/>
              </a:rPr>
              <a:t>Personale</a:t>
            </a:r>
          </a:p>
          <a:p>
            <a:pPr>
              <a:defRPr/>
            </a:pPr>
            <a:r>
              <a:rPr lang="it-IT" dirty="0" smtClean="0">
                <a:latin typeface="+mj-lt"/>
              </a:rPr>
              <a:t>Esiti formativi ed educativi</a:t>
            </a:r>
          </a:p>
          <a:p>
            <a:pPr>
              <a:defRPr/>
            </a:pPr>
            <a:r>
              <a:rPr lang="it-IT" dirty="0" smtClean="0">
                <a:latin typeface="+mj-lt"/>
              </a:rPr>
              <a:t>Risorse finanziarie</a:t>
            </a:r>
            <a:endParaRPr lang="it-IT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Numero di alunni iscritti nell’ultimo triennio</a:t>
            </a:r>
            <a:br>
              <a:rPr lang="it-IT" sz="3200" dirty="0" smtClean="0">
                <a:solidFill>
                  <a:srgbClr val="0000FF"/>
                </a:solidFill>
              </a:rPr>
            </a:br>
            <a:r>
              <a:rPr lang="it-IT" sz="3200" dirty="0" smtClean="0">
                <a:solidFill>
                  <a:srgbClr val="0000FF"/>
                </a:solidFill>
              </a:rPr>
              <a:t>ISTITUTO – 2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200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8194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8194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2800" dirty="0" smtClean="0">
                <a:solidFill>
                  <a:srgbClr val="0000FF"/>
                </a:solidFill>
              </a:rPr>
              <a:t>Numero di alunni iscritti nell’ultimo triennio nelle prime tre classi dopo la Riforma - ISTITUTO – 2 </a:t>
            </a:r>
            <a:r>
              <a:rPr lang="it-IT" sz="28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800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9218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9218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>
                <a:solidFill>
                  <a:srgbClr val="0000FF"/>
                </a:solidFill>
              </a:rPr>
              <a:t>Regolarità del percorso scolastico – ISTITUTO – 2 </a:t>
            </a:r>
            <a:r>
              <a:rPr lang="it-IT" sz="36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600" dirty="0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it-IT" dirty="0" smtClean="0">
                <a:latin typeface="+mj-lt"/>
              </a:rPr>
              <a:t>Negli ultimi tre anni scolastici (2010-11, 2011-12, 2012-13) si è delineata la seguente situazione relativa alle iscrizioni delle prime tre classi:</a:t>
            </a:r>
          </a:p>
          <a:p>
            <a:pPr lvl="1">
              <a:defRPr/>
            </a:pPr>
            <a:r>
              <a:rPr lang="it-IT" dirty="0" smtClean="0">
                <a:latin typeface="+mj-lt"/>
              </a:rPr>
              <a:t>Classi prime: sostanziale riduzione degli iscritti ed in particolare una percentuale negativa del 36,36% nell’attuale anno scolastico;</a:t>
            </a:r>
          </a:p>
          <a:p>
            <a:pPr lvl="1">
              <a:defRPr/>
            </a:pPr>
            <a:r>
              <a:rPr lang="it-IT" dirty="0" smtClean="0">
                <a:latin typeface="+mj-lt"/>
              </a:rPr>
              <a:t>Classi seconde: una riduzione del 22,92% nell’</a:t>
            </a:r>
            <a:r>
              <a:rPr lang="it-IT" dirty="0" err="1" smtClean="0">
                <a:latin typeface="+mj-lt"/>
              </a:rPr>
              <a:t>a.s</a:t>
            </a:r>
            <a:r>
              <a:rPr lang="it-IT" dirty="0" smtClean="0">
                <a:latin typeface="+mj-lt"/>
              </a:rPr>
              <a:t> 2011/12 ed una ulteriore riduzione del 15,91%nell’attuale </a:t>
            </a:r>
            <a:r>
              <a:rPr lang="it-IT" dirty="0" err="1" smtClean="0">
                <a:latin typeface="+mj-lt"/>
              </a:rPr>
              <a:t>a.s.</a:t>
            </a:r>
            <a:r>
              <a:rPr lang="it-IT" dirty="0" smtClean="0">
                <a:latin typeface="+mj-lt"/>
              </a:rPr>
              <a:t>;</a:t>
            </a:r>
          </a:p>
          <a:p>
            <a:pPr lvl="1">
              <a:defRPr/>
            </a:pPr>
            <a:r>
              <a:rPr lang="it-IT" dirty="0" smtClean="0">
                <a:latin typeface="+mj-lt"/>
              </a:rPr>
              <a:t>Classi terze: una leggera riduzione del 2,70% nell’attuale </a:t>
            </a:r>
            <a:r>
              <a:rPr lang="it-IT" dirty="0" err="1" smtClean="0">
                <a:latin typeface="+mj-lt"/>
              </a:rPr>
              <a:t>a.s.</a:t>
            </a:r>
            <a:endParaRPr lang="it-IT" dirty="0" smtClean="0">
              <a:latin typeface="+mj-lt"/>
            </a:endParaRPr>
          </a:p>
          <a:p>
            <a:pPr>
              <a:defRPr/>
            </a:pPr>
            <a:endParaRPr lang="it-IT" dirty="0" smtClean="0">
              <a:latin typeface="+mj-lt"/>
            </a:endParaRPr>
          </a:p>
          <a:p>
            <a:pPr>
              <a:defRPr/>
            </a:pPr>
            <a:endParaRPr lang="it-IT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800" dirty="0" smtClean="0">
                <a:solidFill>
                  <a:srgbClr val="0000FF"/>
                </a:solidFill>
              </a:rPr>
              <a:t>Percentuali alunni iscritti nelle I, </a:t>
            </a:r>
            <a:r>
              <a:rPr lang="it-IT" sz="2800" dirty="0" err="1" smtClean="0">
                <a:solidFill>
                  <a:srgbClr val="0000FF"/>
                </a:solidFill>
              </a:rPr>
              <a:t>II</a:t>
            </a:r>
            <a:r>
              <a:rPr lang="it-IT" sz="2800" dirty="0" smtClean="0">
                <a:solidFill>
                  <a:srgbClr val="0000FF"/>
                </a:solidFill>
              </a:rPr>
              <a:t>, III, nell’ultimo triennio (ISTITUTO – 2 </a:t>
            </a:r>
            <a:r>
              <a:rPr lang="it-IT" sz="28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8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10242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0242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Numero classi per indirizzo di studio - ISTITUTO – 1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200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395536" y="1700808"/>
          <a:ext cx="8352928" cy="3863846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648072"/>
                <a:gridCol w="864096"/>
                <a:gridCol w="648022"/>
                <a:gridCol w="576114"/>
                <a:gridCol w="576064"/>
                <a:gridCol w="1440160"/>
                <a:gridCol w="864096"/>
                <a:gridCol w="720080"/>
                <a:gridCol w="648072"/>
                <a:gridCol w="1368152"/>
              </a:tblGrid>
              <a:tr h="720078"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Anno</a:t>
                      </a:r>
                      <a:r>
                        <a:rPr lang="it-IT" sz="1400" baseline="0" dirty="0" smtClean="0">
                          <a:latin typeface="+mj-lt"/>
                        </a:rPr>
                        <a:t> di corso</a:t>
                      </a:r>
                      <a:endParaRPr lang="it-IT" sz="1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INDIRIZZO 1</a:t>
                      </a:r>
                      <a:endParaRPr lang="it-IT" sz="1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INDIRIZZO 2</a:t>
                      </a:r>
                      <a:endParaRPr kumimoji="0" lang="it-IT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it-IT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INDIRIZZO 3</a:t>
                      </a:r>
                      <a:endParaRPr kumimoji="0" lang="it-IT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INDIRIZZO 4</a:t>
                      </a:r>
                      <a:endParaRPr kumimoji="0" lang="it-IT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432048">
                <a:tc rowSpan="3"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RIFORMA</a:t>
                      </a:r>
                      <a:endParaRPr lang="it-IT" sz="1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</a:t>
                      </a:r>
                      <a:r>
                        <a:rPr lang="it-IT" sz="14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B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 C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</a:t>
                      </a:r>
                      <a:r>
                        <a:rPr lang="it-IT" sz="14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 A 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4056">
                <a:tc vMerge="1"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 B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 C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4056">
                <a:tc vMerge="1"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III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III B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III A 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III B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III</a:t>
                      </a:r>
                      <a:r>
                        <a:rPr lang="it-IT" sz="14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C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851804">
                <a:tc rowSpan="2"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VECCHIO ORDINAMENTO</a:t>
                      </a:r>
                      <a:endParaRPr lang="it-IT" sz="1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IV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IV B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IV</a:t>
                      </a:r>
                      <a:r>
                        <a:rPr lang="it-IT" sz="14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IV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IV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851804">
                <a:tc vMerge="1"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V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V B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V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V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V A</a:t>
                      </a:r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Numero classi per indirizzo di studio – </a:t>
            </a:r>
            <a:br>
              <a:rPr lang="it-IT" sz="3200" dirty="0" smtClean="0">
                <a:solidFill>
                  <a:srgbClr val="0000FF"/>
                </a:solidFill>
              </a:rPr>
            </a:br>
            <a:r>
              <a:rPr lang="it-IT" sz="3200" dirty="0" smtClean="0">
                <a:solidFill>
                  <a:srgbClr val="0000FF"/>
                </a:solidFill>
              </a:rPr>
              <a:t>ISTITUTO – 2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200" dirty="0" smtClean="0">
                <a:solidFill>
                  <a:srgbClr val="0000FF"/>
                </a:solidFill>
              </a:rPr>
              <a:t>.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1331640" y="1484784"/>
          <a:ext cx="5976664" cy="4380196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1415526"/>
                <a:gridCol w="1285507"/>
                <a:gridCol w="2017277"/>
                <a:gridCol w="1258354"/>
              </a:tblGrid>
              <a:tr h="816307">
                <a:tc>
                  <a:txBody>
                    <a:bodyPr/>
                    <a:lstStyle/>
                    <a:p>
                      <a:pPr algn="ctr"/>
                      <a:endParaRPr lang="it-IT" sz="18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latin typeface="+mj-lt"/>
                        </a:rPr>
                        <a:t>Anno</a:t>
                      </a:r>
                      <a:r>
                        <a:rPr lang="it-IT" sz="1800" baseline="0" dirty="0" smtClean="0">
                          <a:latin typeface="+mj-lt"/>
                        </a:rPr>
                        <a:t> di corso</a:t>
                      </a:r>
                      <a:endParaRPr lang="it-IT" sz="18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latin typeface="+mj-lt"/>
                        </a:rPr>
                        <a:t>INDIRIZZO</a:t>
                      </a:r>
                      <a:endParaRPr lang="it-IT" sz="18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1600" dirty="0"/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489785">
                <a:tc rowSpan="3"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RIFORMA</a:t>
                      </a:r>
                      <a:endParaRPr lang="it-IT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 A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71416">
                <a:tc vMerge="1"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 A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 B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71416">
                <a:tc vMerge="1"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III A  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III A</a:t>
                      </a:r>
                      <a:r>
                        <a:rPr lang="it-IT" sz="18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965636">
                <a:tc rowSpan="2">
                  <a:txBody>
                    <a:bodyPr/>
                    <a:lstStyle/>
                    <a:p>
                      <a:pPr algn="ctr"/>
                      <a:r>
                        <a:rPr lang="it-IT" sz="18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VECCHIO ORDINAMENTO</a:t>
                      </a:r>
                      <a:endParaRPr lang="it-IT" sz="18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IV A  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IV B 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965636">
                <a:tc vMerge="1">
                  <a:txBody>
                    <a:bodyPr/>
                    <a:lstStyle/>
                    <a:p>
                      <a:pPr algn="ctr"/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V A 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V B </a:t>
                      </a:r>
                      <a:endParaRPr lang="it-IT" sz="1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Classi del settore 1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…………………</a:t>
            </a:r>
            <a:r>
              <a:rPr lang="it-IT" sz="3200" dirty="0" smtClean="0">
                <a:solidFill>
                  <a:srgbClr val="0000FF"/>
                </a:solidFill>
              </a:rPr>
              <a:t>..</a:t>
            </a:r>
          </a:p>
        </p:txBody>
      </p:sp>
      <p:graphicFrame>
        <p:nvGraphicFramePr>
          <p:cNvPr id="11266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1266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Classi del settore 2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……………………………</a:t>
            </a:r>
            <a:endParaRPr lang="it-IT" sz="320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2290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2290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Classi del settore 3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…………………………………</a:t>
            </a:r>
            <a:r>
              <a:rPr lang="it-IT" sz="3200" dirty="0" smtClean="0">
                <a:solidFill>
                  <a:srgbClr val="0000FF"/>
                </a:solidFill>
              </a:rPr>
              <a:t>..</a:t>
            </a:r>
          </a:p>
        </p:txBody>
      </p:sp>
      <p:graphicFrame>
        <p:nvGraphicFramePr>
          <p:cNvPr id="1331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3314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3200" dirty="0" smtClean="0">
                <a:solidFill>
                  <a:srgbClr val="0000FF"/>
                </a:solidFill>
              </a:rPr>
              <a:t>Classi del settore  4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…………………………………</a:t>
            </a:r>
            <a:endParaRPr lang="it-IT" sz="3200" dirty="0" smtClean="0">
              <a:solidFill>
                <a:srgbClr val="0000FF"/>
              </a:solidFill>
            </a:endParaRPr>
          </a:p>
        </p:txBody>
      </p:sp>
      <p:graphicFrame>
        <p:nvGraphicFramePr>
          <p:cNvPr id="14338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4338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Dati identificativi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718050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dirty="0" smtClean="0">
                <a:latin typeface="+mj-lt"/>
              </a:rPr>
              <a:t>Istituto </a:t>
            </a:r>
            <a:r>
              <a:rPr lang="it-IT" sz="2400" dirty="0" err="1" smtClean="0">
                <a:latin typeface="+mj-lt"/>
              </a:rPr>
              <a:t>……………</a:t>
            </a:r>
            <a:r>
              <a:rPr lang="it-IT" sz="2400" dirty="0" smtClean="0">
                <a:latin typeface="+mj-lt"/>
              </a:rPr>
              <a:t>.</a:t>
            </a:r>
          </a:p>
          <a:p>
            <a:pPr eaLnBrk="1" hangingPunct="1">
              <a:defRPr/>
            </a:pPr>
            <a:r>
              <a:rPr lang="it-IT" sz="2400" dirty="0" smtClean="0">
                <a:latin typeface="+mj-lt"/>
              </a:rPr>
              <a:t>Codice meccanografico: </a:t>
            </a:r>
            <a:r>
              <a:rPr lang="it-IT" sz="2400" dirty="0" err="1" smtClean="0"/>
              <a:t>……………</a:t>
            </a:r>
            <a:r>
              <a:rPr lang="it-IT" sz="2400" dirty="0" smtClean="0"/>
              <a:t>.</a:t>
            </a:r>
            <a:endParaRPr lang="it-IT" sz="2400" dirty="0" smtClean="0">
              <a:latin typeface="+mj-lt"/>
            </a:endParaRPr>
          </a:p>
          <a:p>
            <a:pPr eaLnBrk="1" hangingPunct="1">
              <a:defRPr/>
            </a:pPr>
            <a:r>
              <a:rPr lang="it-IT" sz="2400" dirty="0" smtClean="0">
                <a:latin typeface="+mj-lt"/>
              </a:rPr>
              <a:t>Via </a:t>
            </a:r>
            <a:r>
              <a:rPr lang="it-IT" sz="2400" dirty="0" err="1" smtClean="0"/>
              <a:t>……………</a:t>
            </a:r>
            <a:r>
              <a:rPr lang="it-IT" sz="2400" dirty="0" smtClean="0"/>
              <a:t>.</a:t>
            </a:r>
            <a:endParaRPr lang="it-IT" sz="2400" dirty="0" smtClean="0">
              <a:latin typeface="+mj-lt"/>
            </a:endParaRPr>
          </a:p>
          <a:p>
            <a:pPr eaLnBrk="1" hangingPunct="1">
              <a:defRPr/>
            </a:pPr>
            <a:r>
              <a:rPr lang="it-IT" sz="2400" dirty="0" smtClean="0">
                <a:latin typeface="+mj-lt"/>
              </a:rPr>
              <a:t>CITTA’ </a:t>
            </a:r>
            <a:r>
              <a:rPr lang="it-IT" sz="2400" dirty="0" err="1" smtClean="0"/>
              <a:t>……………</a:t>
            </a:r>
            <a:r>
              <a:rPr lang="it-IT" sz="2400" dirty="0" smtClean="0"/>
              <a:t>.</a:t>
            </a:r>
            <a:endParaRPr lang="it-IT" sz="2400" dirty="0" smtClean="0">
              <a:latin typeface="+mj-lt"/>
            </a:endParaRPr>
          </a:p>
          <a:p>
            <a:pPr eaLnBrk="1" hangingPunct="1">
              <a:defRPr/>
            </a:pPr>
            <a:r>
              <a:rPr lang="it-IT" sz="2400" dirty="0" smtClean="0">
                <a:latin typeface="+mj-lt"/>
              </a:rPr>
              <a:t>Tel/Fax: </a:t>
            </a:r>
            <a:r>
              <a:rPr lang="it-IT" sz="2400" dirty="0" err="1" smtClean="0"/>
              <a:t>……………</a:t>
            </a:r>
            <a:r>
              <a:rPr lang="it-IT" sz="2400" dirty="0" smtClean="0"/>
              <a:t>.</a:t>
            </a:r>
            <a:endParaRPr lang="it-IT" sz="2400" dirty="0" smtClean="0">
              <a:latin typeface="+mj-lt"/>
            </a:endParaRPr>
          </a:p>
          <a:p>
            <a:pPr eaLnBrk="1" hangingPunct="1">
              <a:defRPr/>
            </a:pPr>
            <a:r>
              <a:rPr lang="it-IT" sz="2400" dirty="0" smtClean="0">
                <a:latin typeface="+mj-lt"/>
              </a:rPr>
              <a:t>Sito web: </a:t>
            </a:r>
            <a:r>
              <a:rPr lang="it-IT" sz="2400" dirty="0" err="1" smtClean="0"/>
              <a:t>……………</a:t>
            </a:r>
            <a:r>
              <a:rPr lang="it-IT" sz="2400" dirty="0" smtClean="0"/>
              <a:t>.</a:t>
            </a:r>
            <a:endParaRPr lang="it-IT" sz="2400" dirty="0" smtClean="0">
              <a:latin typeface="+mj-lt"/>
            </a:endParaRPr>
          </a:p>
          <a:p>
            <a:pPr eaLnBrk="1" hangingPunct="1">
              <a:defRPr/>
            </a:pPr>
            <a:r>
              <a:rPr lang="it-IT" sz="2400" dirty="0" smtClean="0">
                <a:latin typeface="+mj-lt"/>
              </a:rPr>
              <a:t>E-mail: </a:t>
            </a:r>
            <a:r>
              <a:rPr lang="it-IT" sz="2400" dirty="0" err="1" smtClean="0"/>
              <a:t>……………</a:t>
            </a:r>
            <a:r>
              <a:rPr lang="it-IT" sz="2400" dirty="0" smtClean="0"/>
              <a:t>.</a:t>
            </a:r>
            <a:endParaRPr lang="it-IT" sz="2400" dirty="0" smtClean="0">
              <a:latin typeface="+mj-lt"/>
            </a:endParaRPr>
          </a:p>
          <a:p>
            <a:pPr eaLnBrk="1" hangingPunct="1">
              <a:defRPr/>
            </a:pPr>
            <a:r>
              <a:rPr lang="it-IT" sz="2400" dirty="0" smtClean="0">
                <a:latin typeface="+mj-lt"/>
              </a:rPr>
              <a:t>PEC: </a:t>
            </a:r>
            <a:r>
              <a:rPr lang="it-IT" sz="2400" dirty="0" err="1" smtClean="0"/>
              <a:t>……………</a:t>
            </a:r>
            <a:r>
              <a:rPr lang="it-IT" sz="2400" dirty="0" smtClean="0"/>
              <a:t>.</a:t>
            </a:r>
            <a:endParaRPr lang="it-IT" sz="2400" dirty="0" smtClean="0">
              <a:latin typeface="+mj-lt"/>
            </a:endParaRPr>
          </a:p>
          <a:p>
            <a:pPr eaLnBrk="1" hangingPunct="1">
              <a:defRPr/>
            </a:pPr>
            <a:r>
              <a:rPr lang="it-IT" sz="2400" dirty="0" smtClean="0">
                <a:latin typeface="+mj-lt"/>
              </a:rPr>
              <a:t>Sedi</a:t>
            </a:r>
          </a:p>
          <a:p>
            <a:pPr lvl="1" eaLnBrk="1" hangingPunct="1">
              <a:defRPr/>
            </a:pPr>
            <a:r>
              <a:rPr lang="it-IT" sz="2000" dirty="0" err="1" smtClean="0"/>
              <a:t>……………</a:t>
            </a:r>
            <a:r>
              <a:rPr lang="it-IT" sz="2000" dirty="0" smtClean="0"/>
              <a:t>. </a:t>
            </a:r>
          </a:p>
          <a:p>
            <a:pPr lvl="1" eaLnBrk="1" hangingPunct="1">
              <a:defRPr/>
            </a:pPr>
            <a:r>
              <a:rPr lang="it-IT" sz="2000" dirty="0" err="1" smtClean="0"/>
              <a:t>……………</a:t>
            </a:r>
            <a:r>
              <a:rPr lang="it-IT" sz="2000" dirty="0" smtClean="0"/>
              <a:t>.</a:t>
            </a:r>
            <a:endParaRPr lang="it-IT" sz="2200" dirty="0" smtClean="0">
              <a:latin typeface="+mj-lt"/>
            </a:endParaRPr>
          </a:p>
          <a:p>
            <a:pPr>
              <a:defRPr/>
            </a:pPr>
            <a:endParaRPr lang="it-IT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Numero classi per indirizzo di studio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61288" cy="4933950"/>
          </a:xfrm>
        </p:spPr>
        <p:txBody>
          <a:bodyPr/>
          <a:lstStyle/>
          <a:p>
            <a:pPr>
              <a:defRPr/>
            </a:pPr>
            <a:r>
              <a:rPr lang="it-IT" sz="1800" dirty="0" smtClean="0">
                <a:solidFill>
                  <a:srgbClr val="FF0000"/>
                </a:solidFill>
                <a:latin typeface="+mj-lt"/>
              </a:rPr>
              <a:t>Il settore 1 </a:t>
            </a:r>
            <a:r>
              <a:rPr lang="it-IT" sz="1800" dirty="0" err="1" smtClean="0">
                <a:solidFill>
                  <a:srgbClr val="FF0000"/>
                </a:solidFill>
                <a:latin typeface="+mj-lt"/>
              </a:rPr>
              <a:t>……</a:t>
            </a:r>
            <a:r>
              <a:rPr lang="it-IT" sz="1800" dirty="0" smtClean="0">
                <a:solidFill>
                  <a:srgbClr val="FF0000"/>
                </a:solidFill>
                <a:latin typeface="+mj-lt"/>
              </a:rPr>
              <a:t>. </a:t>
            </a:r>
            <a:r>
              <a:rPr lang="it-IT" sz="1800" dirty="0" smtClean="0">
                <a:latin typeface="+mj-lt"/>
              </a:rPr>
              <a:t>evidenzia una regolarità nella conservazione delle classi nei diversi anni, in particolare le due prime dell’</a:t>
            </a:r>
            <a:r>
              <a:rPr lang="it-IT" sz="1800" dirty="0" err="1" smtClean="0">
                <a:latin typeface="+mj-lt"/>
              </a:rPr>
              <a:t>a.s.</a:t>
            </a:r>
            <a:r>
              <a:rPr lang="it-IT" sz="1800" dirty="0" smtClean="0">
                <a:latin typeface="+mj-lt"/>
              </a:rPr>
              <a:t> 2010/11 si sono confermate nelle due terze dell’attuale </a:t>
            </a:r>
            <a:r>
              <a:rPr lang="it-IT" sz="1800" dirty="0" err="1" smtClean="0">
                <a:latin typeface="+mj-lt"/>
              </a:rPr>
              <a:t>a.s.</a:t>
            </a:r>
            <a:r>
              <a:rPr lang="it-IT" sz="1800" dirty="0" smtClean="0">
                <a:latin typeface="+mj-lt"/>
              </a:rPr>
              <a:t>, mentre le tre prime dell’</a:t>
            </a:r>
            <a:r>
              <a:rPr lang="it-IT" sz="1800" dirty="0" err="1" smtClean="0">
                <a:latin typeface="+mj-lt"/>
              </a:rPr>
              <a:t>a.s.</a:t>
            </a:r>
            <a:r>
              <a:rPr lang="it-IT" sz="1800" dirty="0" smtClean="0">
                <a:latin typeface="+mj-lt"/>
              </a:rPr>
              <a:t> 2011/12 si sono confermate nelle due seconde dell’attuale </a:t>
            </a:r>
            <a:r>
              <a:rPr lang="it-IT" sz="1800" dirty="0" err="1" smtClean="0">
                <a:latin typeface="+mj-lt"/>
              </a:rPr>
              <a:t>a.s.</a:t>
            </a:r>
            <a:endParaRPr lang="it-IT" sz="1800" dirty="0" smtClean="0">
              <a:latin typeface="+mj-lt"/>
            </a:endParaRPr>
          </a:p>
          <a:p>
            <a:pPr>
              <a:defRPr/>
            </a:pPr>
            <a:r>
              <a:rPr lang="it-IT" sz="1800" dirty="0" smtClean="0">
                <a:solidFill>
                  <a:srgbClr val="FF0000"/>
                </a:solidFill>
                <a:latin typeface="+mj-lt"/>
              </a:rPr>
              <a:t>Il settore 2 </a:t>
            </a:r>
            <a:r>
              <a:rPr lang="it-IT" sz="1800" dirty="0" err="1" smtClean="0">
                <a:solidFill>
                  <a:srgbClr val="FF0000"/>
                </a:solidFill>
                <a:latin typeface="+mj-lt"/>
              </a:rPr>
              <a:t>………………</a:t>
            </a:r>
            <a:r>
              <a:rPr lang="it-IT" sz="1800" dirty="0" smtClean="0">
                <a:solidFill>
                  <a:srgbClr val="FF0000"/>
                </a:solidFill>
                <a:latin typeface="+mj-lt"/>
              </a:rPr>
              <a:t>.. </a:t>
            </a:r>
            <a:r>
              <a:rPr lang="it-IT" sz="1800" dirty="0" smtClean="0">
                <a:latin typeface="+mj-lt"/>
              </a:rPr>
              <a:t>dopo due anni dall’avvio della Riforma ha visto l’attivazione di una prima classe nell’attuale </a:t>
            </a:r>
            <a:r>
              <a:rPr lang="it-IT" sz="1800" dirty="0" err="1" smtClean="0">
                <a:latin typeface="+mj-lt"/>
              </a:rPr>
              <a:t>a.s.</a:t>
            </a:r>
            <a:endParaRPr lang="it-IT" sz="1800" dirty="0" smtClean="0">
              <a:latin typeface="+mj-lt"/>
            </a:endParaRPr>
          </a:p>
          <a:p>
            <a:pPr>
              <a:defRPr/>
            </a:pPr>
            <a:r>
              <a:rPr lang="it-IT" sz="1800" dirty="0" smtClean="0">
                <a:solidFill>
                  <a:srgbClr val="FF0000"/>
                </a:solidFill>
                <a:latin typeface="+mj-lt"/>
              </a:rPr>
              <a:t>Il settore 3 </a:t>
            </a:r>
            <a:r>
              <a:rPr lang="it-IT" sz="1800" dirty="0" err="1" smtClean="0">
                <a:solidFill>
                  <a:srgbClr val="FF0000"/>
                </a:solidFill>
                <a:latin typeface="+mj-lt"/>
              </a:rPr>
              <a:t>…………</a:t>
            </a:r>
            <a:r>
              <a:rPr lang="it-IT" sz="1800" dirty="0" smtClean="0">
                <a:solidFill>
                  <a:srgbClr val="FF0000"/>
                </a:solidFill>
                <a:latin typeface="+mj-lt"/>
              </a:rPr>
              <a:t>. </a:t>
            </a:r>
            <a:r>
              <a:rPr lang="it-IT" sz="1800" dirty="0" smtClean="0">
                <a:latin typeface="+mj-lt"/>
              </a:rPr>
              <a:t>ha visto la conservazione delle tre prime classi dell’</a:t>
            </a:r>
            <a:r>
              <a:rPr lang="it-IT" sz="1800" dirty="0" err="1" smtClean="0">
                <a:latin typeface="+mj-lt"/>
              </a:rPr>
              <a:t>a.s.</a:t>
            </a:r>
            <a:r>
              <a:rPr lang="it-IT" sz="1800" dirty="0" smtClean="0">
                <a:latin typeface="+mj-lt"/>
              </a:rPr>
              <a:t> 2010/11 fino alle terze classi nell’attuale </a:t>
            </a:r>
            <a:r>
              <a:rPr lang="it-IT" sz="1800" dirty="0" err="1" smtClean="0">
                <a:latin typeface="+mj-lt"/>
              </a:rPr>
              <a:t>a.s</a:t>
            </a:r>
            <a:r>
              <a:rPr lang="it-IT" sz="1800" dirty="0" smtClean="0">
                <a:latin typeface="+mj-lt"/>
              </a:rPr>
              <a:t>.. Una perdita, delle tre prime classi dell’</a:t>
            </a:r>
            <a:r>
              <a:rPr lang="it-IT" sz="1800" dirty="0" err="1" smtClean="0">
                <a:latin typeface="+mj-lt"/>
              </a:rPr>
              <a:t>a.s.</a:t>
            </a:r>
            <a:r>
              <a:rPr lang="it-IT" sz="1800" dirty="0" smtClean="0">
                <a:latin typeface="+mj-lt"/>
              </a:rPr>
              <a:t> 2010/11 e delle tre seconde classi dall’</a:t>
            </a:r>
            <a:r>
              <a:rPr lang="it-IT" sz="1800" dirty="0" err="1" smtClean="0">
                <a:latin typeface="+mj-lt"/>
              </a:rPr>
              <a:t>a.s.</a:t>
            </a:r>
            <a:r>
              <a:rPr lang="it-IT" sz="1800" dirty="0" smtClean="0">
                <a:latin typeface="+mj-lt"/>
              </a:rPr>
              <a:t> 2011/12 a una nell’attuale </a:t>
            </a:r>
            <a:r>
              <a:rPr lang="it-IT" sz="1800" dirty="0" err="1" smtClean="0">
                <a:latin typeface="+mj-lt"/>
              </a:rPr>
              <a:t>a.s.</a:t>
            </a:r>
            <a:endParaRPr lang="it-IT" sz="1800" dirty="0" smtClean="0">
              <a:latin typeface="+mj-lt"/>
            </a:endParaRPr>
          </a:p>
          <a:p>
            <a:pPr>
              <a:defRPr/>
            </a:pPr>
            <a:endParaRPr lang="it-IT" sz="1800" dirty="0" smtClean="0">
              <a:latin typeface="+mj-lt"/>
            </a:endParaRPr>
          </a:p>
          <a:p>
            <a:pPr>
              <a:defRPr/>
            </a:pPr>
            <a:r>
              <a:rPr lang="it-IT" sz="1800" dirty="0" smtClean="0">
                <a:solidFill>
                  <a:srgbClr val="FF0000"/>
                </a:solidFill>
                <a:latin typeface="+mj-lt"/>
              </a:rPr>
              <a:t>Il settore 4 </a:t>
            </a:r>
            <a:r>
              <a:rPr lang="it-IT" sz="1800" dirty="0" err="1" smtClean="0">
                <a:solidFill>
                  <a:srgbClr val="FF0000"/>
                </a:solidFill>
                <a:latin typeface="+mj-lt"/>
              </a:rPr>
              <a:t>……………………</a:t>
            </a:r>
            <a:r>
              <a:rPr lang="it-IT" sz="1800" dirty="0" smtClean="0">
                <a:solidFill>
                  <a:srgbClr val="FF0000"/>
                </a:solidFill>
                <a:latin typeface="+mj-lt"/>
              </a:rPr>
              <a:t>.. </a:t>
            </a:r>
            <a:r>
              <a:rPr lang="it-IT" sz="1800" dirty="0" smtClean="0">
                <a:latin typeface="+mj-lt"/>
              </a:rPr>
              <a:t>evidenzia una regolarità nella conservazione delle classi nei diversi anni, in particolare le due prime dell’</a:t>
            </a:r>
            <a:r>
              <a:rPr lang="it-IT" sz="1800" dirty="0" err="1" smtClean="0">
                <a:latin typeface="+mj-lt"/>
              </a:rPr>
              <a:t>a.s.</a:t>
            </a:r>
            <a:r>
              <a:rPr lang="it-IT" sz="1800" dirty="0" smtClean="0">
                <a:latin typeface="+mj-lt"/>
              </a:rPr>
              <a:t> 2010/11 si sono confermate nelle due terze dell’attuale </a:t>
            </a:r>
            <a:r>
              <a:rPr lang="it-IT" sz="1800" dirty="0" err="1" smtClean="0">
                <a:latin typeface="+mj-lt"/>
              </a:rPr>
              <a:t>a.s.</a:t>
            </a:r>
            <a:r>
              <a:rPr lang="it-IT" sz="1800" dirty="0" smtClean="0">
                <a:latin typeface="+mj-lt"/>
              </a:rPr>
              <a:t>, mentre vi è stata una diminuzione delle iscrizioni con la perdita di una prima classe nell’attuale </a:t>
            </a:r>
            <a:r>
              <a:rPr lang="it-IT" sz="1800" dirty="0" err="1" smtClean="0">
                <a:latin typeface="+mj-lt"/>
              </a:rPr>
              <a:t>a.s.</a:t>
            </a:r>
            <a:endParaRPr lang="it-IT" sz="1800" dirty="0" smtClean="0">
              <a:latin typeface="+mj-lt"/>
            </a:endParaRPr>
          </a:p>
          <a:p>
            <a:pPr>
              <a:defRPr/>
            </a:pPr>
            <a:endParaRPr lang="it-IT" sz="1800" dirty="0" smtClean="0">
              <a:latin typeface="+mj-lt"/>
            </a:endParaRPr>
          </a:p>
          <a:p>
            <a:pPr>
              <a:defRPr/>
            </a:pPr>
            <a:endParaRPr lang="it-IT" sz="1800" dirty="0" smtClean="0">
              <a:latin typeface="+mj-lt"/>
            </a:endParaRPr>
          </a:p>
          <a:p>
            <a:pPr>
              <a:defRPr/>
            </a:pPr>
            <a:endParaRPr lang="it-IT" sz="1800" dirty="0" smtClean="0">
              <a:latin typeface="+mj-lt"/>
            </a:endParaRPr>
          </a:p>
          <a:p>
            <a:pPr>
              <a:defRPr/>
            </a:pPr>
            <a:endParaRPr lang="it-IT" sz="1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olo 1"/>
          <p:cNvSpPr>
            <a:spLocks noGrp="1"/>
          </p:cNvSpPr>
          <p:nvPr>
            <p:ph type="title"/>
          </p:nvPr>
        </p:nvSpPr>
        <p:spPr>
          <a:xfrm>
            <a:off x="914400" y="215900"/>
            <a:ext cx="7772400" cy="981075"/>
          </a:xfrm>
        </p:spPr>
        <p:txBody>
          <a:bodyPr/>
          <a:lstStyle/>
          <a:p>
            <a:r>
              <a:rPr lang="it-IT" sz="2800" dirty="0" smtClean="0">
                <a:solidFill>
                  <a:srgbClr val="0000FF"/>
                </a:solidFill>
              </a:rPr>
              <a:t>Numero medio pro-capite di ore di assenza degli alunni (ISTITUTO – 1 </a:t>
            </a:r>
            <a:r>
              <a:rPr lang="it-IT" sz="28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8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755576" y="1988841"/>
          <a:ext cx="7776863" cy="259228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99521"/>
                <a:gridCol w="880529"/>
                <a:gridCol w="807151"/>
                <a:gridCol w="880529"/>
                <a:gridCol w="880529"/>
                <a:gridCol w="807151"/>
                <a:gridCol w="807151"/>
                <a:gridCol w="807151"/>
                <a:gridCol w="807151"/>
              </a:tblGrid>
              <a:tr h="1127942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Anno di corso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Scuola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Provincia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Regione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Nazione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1132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189,2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18%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176,7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16,7%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176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latin typeface="+mj-lt"/>
                        </a:rPr>
                        <a:t>16,6</a:t>
                      </a:r>
                      <a:r>
                        <a:rPr lang="it-IT" sz="1600" dirty="0" smtClean="0">
                          <a:latin typeface="+mj-lt"/>
                        </a:rPr>
                        <a:t>%</a:t>
                      </a:r>
                      <a:endParaRPr lang="it-IT" sz="160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143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13,5%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</a:tr>
              <a:tr h="653019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2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160,1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latin typeface="+mj-lt"/>
                        </a:rPr>
                        <a:t>15,1%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181,8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17,2%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180,9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17,1%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128,6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12,1%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66800"/>
          </a:xfrm>
        </p:spPr>
        <p:txBody>
          <a:bodyPr/>
          <a:lstStyle/>
          <a:p>
            <a:r>
              <a:rPr lang="it-IT" sz="2800" dirty="0" smtClean="0">
                <a:solidFill>
                  <a:srgbClr val="0000FF"/>
                </a:solidFill>
              </a:rPr>
              <a:t>Numero medio pro-capite di ore di assenza degli alunni (ISTITUTO – 1 </a:t>
            </a:r>
            <a:r>
              <a:rPr lang="it-IT" sz="28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8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15362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5362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olo 1"/>
          <p:cNvSpPr>
            <a:spLocks noGrp="1"/>
          </p:cNvSpPr>
          <p:nvPr>
            <p:ph type="title"/>
          </p:nvPr>
        </p:nvSpPr>
        <p:spPr>
          <a:xfrm>
            <a:off x="914400" y="215900"/>
            <a:ext cx="7772400" cy="981075"/>
          </a:xfrm>
        </p:spPr>
        <p:txBody>
          <a:bodyPr/>
          <a:lstStyle/>
          <a:p>
            <a:r>
              <a:rPr lang="it-IT" sz="2800" dirty="0" smtClean="0">
                <a:solidFill>
                  <a:srgbClr val="0000FF"/>
                </a:solidFill>
              </a:rPr>
              <a:t>Numero medio pro-capite di ore di assenza degli alunni (ISTITUTO – 2 </a:t>
            </a:r>
            <a:r>
              <a:rPr lang="it-IT" sz="28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8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827584" y="1772816"/>
          <a:ext cx="7776864" cy="187220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99522"/>
                <a:gridCol w="880529"/>
                <a:gridCol w="807151"/>
                <a:gridCol w="880529"/>
                <a:gridCol w="880529"/>
                <a:gridCol w="807151"/>
                <a:gridCol w="807151"/>
                <a:gridCol w="807151"/>
                <a:gridCol w="807151"/>
              </a:tblGrid>
              <a:tr h="832831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Anno di corso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Scuola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Provincia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Regione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Nazione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57211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211,8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20%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176,7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16,7%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176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16,6%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143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13,5%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</a:tr>
              <a:tr h="482165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2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210,7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smtClean="0">
                          <a:latin typeface="+mj-lt"/>
                        </a:rPr>
                        <a:t>19,9%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181,8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17,2%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180,9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17,1%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128,6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12,1%</a:t>
                      </a:r>
                      <a:endParaRPr lang="it-IT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66800"/>
          </a:xfrm>
        </p:spPr>
        <p:txBody>
          <a:bodyPr/>
          <a:lstStyle/>
          <a:p>
            <a:r>
              <a:rPr lang="it-IT" sz="2800" dirty="0" smtClean="0">
                <a:solidFill>
                  <a:srgbClr val="0000FF"/>
                </a:solidFill>
              </a:rPr>
              <a:t>Numero medio pro-capite di ore di assenza degli alunni (ISTITUTO – 2 </a:t>
            </a:r>
            <a:r>
              <a:rPr lang="it-IT" sz="28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8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16386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6386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>
                <a:solidFill>
                  <a:srgbClr val="0000FF"/>
                </a:solidFill>
              </a:rPr>
              <a:t>Esiti degli scrutini di Giugno per anno di corso (ISTITUTO – 1 </a:t>
            </a:r>
            <a:r>
              <a:rPr lang="it-IT" sz="36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6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395536" y="1844824"/>
          <a:ext cx="8208913" cy="345638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3144"/>
                <a:gridCol w="782405"/>
                <a:gridCol w="1089679"/>
                <a:gridCol w="944388"/>
                <a:gridCol w="871743"/>
                <a:gridCol w="799098"/>
                <a:gridCol w="1154252"/>
                <a:gridCol w="912102"/>
                <a:gridCol w="912102"/>
              </a:tblGrid>
              <a:tr h="495709">
                <a:tc gridSpan="5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Ammessi all’anno successivo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+mj-lt"/>
                        </a:rPr>
                        <a:t>Sospesi in giudizio</a:t>
                      </a:r>
                      <a:endParaRPr lang="it-IT" sz="16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</a:tr>
              <a:tr h="977838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Anno di corso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Scuola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Provincia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Regione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Nazione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Scuola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Provincia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Regione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Nazione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</a:tr>
              <a:tr h="49570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1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35,4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46,0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42,8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46,3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32,2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26,8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27,6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22,7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</a:tr>
              <a:tr h="49570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2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52,9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53,4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50,0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53,3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30,3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29,4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30,3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26,7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</a:tr>
              <a:tr h="49570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3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88,3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86,4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latin typeface="+mj-lt"/>
                        </a:rPr>
                        <a:t>85,0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83,4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0,0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0,0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0,0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0,0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</a:tr>
              <a:tr h="49570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4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57.8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60,1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latin typeface="+mj-lt"/>
                        </a:rPr>
                        <a:t>56,0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56,7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33,7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26,1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24,6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+mj-lt"/>
                        </a:rPr>
                        <a:t>24,0</a:t>
                      </a:r>
                      <a:endParaRPr lang="it-IT" sz="1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>
                <a:solidFill>
                  <a:srgbClr val="0000FF"/>
                </a:solidFill>
              </a:rPr>
              <a:t>Esiti finali per anno di corso </a:t>
            </a:r>
            <a:br>
              <a:rPr lang="it-IT" sz="3600" dirty="0" smtClean="0">
                <a:solidFill>
                  <a:srgbClr val="0000FF"/>
                </a:solidFill>
              </a:rPr>
            </a:br>
            <a:r>
              <a:rPr lang="it-IT" sz="3600" dirty="0" smtClean="0">
                <a:solidFill>
                  <a:srgbClr val="0000FF"/>
                </a:solidFill>
              </a:rPr>
              <a:t>(ISTITUTO – 1 </a:t>
            </a:r>
            <a:r>
              <a:rPr lang="it-IT" sz="36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6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971600" y="1773238"/>
          <a:ext cx="6912025" cy="33839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98993"/>
                <a:gridCol w="1415716"/>
                <a:gridCol w="1442871"/>
                <a:gridCol w="1194701"/>
                <a:gridCol w="1359744"/>
              </a:tblGrid>
              <a:tr h="563992">
                <a:tc gridSpan="5"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latin typeface="+mj-lt"/>
                        </a:rPr>
                        <a:t>Ammessi all’anno successivo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864788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Anno di corso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Scuola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Provincia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Regione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Nazione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488793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1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65,3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72,3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69,1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67,4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488793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80,3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80,9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78,3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78,4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488793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88,3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86,4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latin typeface="+mj-lt"/>
                        </a:rPr>
                        <a:t>85,0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83,4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488793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91,5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86,0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latin typeface="+mj-lt"/>
                        </a:rPr>
                        <a:t>80,0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79,3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>
                <a:solidFill>
                  <a:srgbClr val="0000FF"/>
                </a:solidFill>
              </a:rPr>
              <a:t>Esiti finali per anno di corso </a:t>
            </a:r>
            <a:br>
              <a:rPr lang="it-IT" sz="3600" dirty="0" smtClean="0">
                <a:solidFill>
                  <a:srgbClr val="0000FF"/>
                </a:solidFill>
              </a:rPr>
            </a:br>
            <a:r>
              <a:rPr lang="it-IT" sz="3600" dirty="0" smtClean="0">
                <a:solidFill>
                  <a:srgbClr val="0000FF"/>
                </a:solidFill>
              </a:rPr>
              <a:t>(ISTITUTO – 1 </a:t>
            </a:r>
            <a:r>
              <a:rPr lang="it-IT" sz="36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6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17410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7410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>
                <a:solidFill>
                  <a:srgbClr val="0000FF"/>
                </a:solidFill>
              </a:rPr>
              <a:t>Esiti degli scrutini di Giugno per anno di corso (ISTITUTO – 2 </a:t>
            </a:r>
            <a:r>
              <a:rPr lang="it-IT" sz="32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2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395288" y="1447800"/>
          <a:ext cx="8281169" cy="389924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9685"/>
                <a:gridCol w="789292"/>
                <a:gridCol w="1099270"/>
                <a:gridCol w="952701"/>
                <a:gridCol w="952815"/>
                <a:gridCol w="857085"/>
                <a:gridCol w="1040059"/>
                <a:gridCol w="920131"/>
                <a:gridCol w="920131"/>
              </a:tblGrid>
              <a:tr h="562977">
                <a:tc gridSpan="5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Ammessi all’anno successivo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Sospesi in giudizio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</a:tr>
              <a:tr h="111053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Anno di corso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Scuola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Provincia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Regione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Nazione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Scuola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Provincia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Regione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>
                          <a:latin typeface="Franklin Gothic Book" pitchFamily="34" charset="0"/>
                        </a:rPr>
                        <a:t>Nazione</a:t>
                      </a:r>
                      <a:endParaRPr lang="it-IT" sz="1600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562977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1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29,5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46,0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42,8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46,3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34,0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26,8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27,6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22,7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536804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64,8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53,4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50,0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53,3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18,9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29,4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30,3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26,7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562977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3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88,0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86,4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latin typeface="Franklin Gothic Book" pitchFamily="34" charset="0"/>
                        </a:rPr>
                        <a:t>85,0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83,4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0,0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0,0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0,0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0,0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  <a:tr h="562977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4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95,2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60,1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latin typeface="Franklin Gothic Book" pitchFamily="34" charset="0"/>
                        </a:rPr>
                        <a:t>56,0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56,7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4,7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26,1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24,6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Franklin Gothic Book" pitchFamily="34" charset="0"/>
                        </a:rPr>
                        <a:t>24,0</a:t>
                      </a:r>
                      <a:endParaRPr lang="it-IT" sz="1400" dirty="0">
                        <a:latin typeface="Franklin Gothic Boo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>
                <a:solidFill>
                  <a:srgbClr val="0000FF"/>
                </a:solidFill>
              </a:rPr>
              <a:t>Esiti finali per anno di corso</a:t>
            </a:r>
            <a:br>
              <a:rPr lang="it-IT" sz="3600" dirty="0" smtClean="0">
                <a:solidFill>
                  <a:srgbClr val="0000FF"/>
                </a:solidFill>
              </a:rPr>
            </a:br>
            <a:r>
              <a:rPr lang="it-IT" sz="3600" dirty="0" smtClean="0">
                <a:solidFill>
                  <a:srgbClr val="0000FF"/>
                </a:solidFill>
              </a:rPr>
              <a:t> (ISTITUTO – 2 </a:t>
            </a:r>
            <a:r>
              <a:rPr lang="it-IT" sz="36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6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1043609" y="1773238"/>
          <a:ext cx="6840016" cy="352797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3377"/>
                <a:gridCol w="1400967"/>
                <a:gridCol w="1427839"/>
                <a:gridCol w="1182255"/>
                <a:gridCol w="1345578"/>
              </a:tblGrid>
              <a:tr h="587995">
                <a:tc gridSpan="5"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latin typeface="+mj-lt"/>
                        </a:rPr>
                        <a:t>Ammessi all’anno successivo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901592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Anno di corso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Scuola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Provincia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Regione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Nazione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509596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1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63,6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72,3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69,1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67,4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509596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81,0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80,9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78,3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78,4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509596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88,0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86,4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latin typeface="+mj-lt"/>
                        </a:rPr>
                        <a:t>85,0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83,4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509596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100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86,0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latin typeface="+mj-lt"/>
                        </a:rPr>
                        <a:t>80,0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79,3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2800" dirty="0" smtClean="0">
                <a:solidFill>
                  <a:srgbClr val="FF0000"/>
                </a:solidFill>
              </a:rPr>
              <a:t>Offerta Formativa: Numero di alunni e classi per anno di corso ISTITUTO  - 1 </a:t>
            </a:r>
            <a:r>
              <a:rPr lang="it-IT" sz="2800" dirty="0" err="1" smtClean="0">
                <a:solidFill>
                  <a:srgbClr val="FF0000"/>
                </a:solidFill>
              </a:rPr>
              <a:t>……………</a:t>
            </a:r>
            <a:r>
              <a:rPr lang="it-IT" sz="2800" dirty="0" smtClean="0">
                <a:solidFill>
                  <a:srgbClr val="FF0000"/>
                </a:solidFill>
              </a:rPr>
              <a:t>.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971550" y="1700213"/>
          <a:ext cx="7560840" cy="356616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1728192"/>
                <a:gridCol w="1368152"/>
                <a:gridCol w="1584176"/>
                <a:gridCol w="28803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latin typeface="+mj-lt"/>
                        </a:rPr>
                        <a:t>Anno</a:t>
                      </a:r>
                      <a:r>
                        <a:rPr lang="it-IT" sz="2400" baseline="0" dirty="0" smtClean="0">
                          <a:latin typeface="+mj-lt"/>
                        </a:rPr>
                        <a:t> di corso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latin typeface="+mj-lt"/>
                        </a:rPr>
                        <a:t>Alunni 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latin typeface="+mj-lt"/>
                        </a:rPr>
                        <a:t>Classi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err="1" smtClean="0">
                          <a:latin typeface="+mj-lt"/>
                        </a:rPr>
                        <a:t>N°</a:t>
                      </a:r>
                      <a:r>
                        <a:rPr lang="it-IT" sz="2400" dirty="0" smtClean="0">
                          <a:latin typeface="+mj-lt"/>
                        </a:rPr>
                        <a:t> medio</a:t>
                      </a:r>
                      <a:r>
                        <a:rPr lang="it-IT" sz="2400" baseline="0" dirty="0" smtClean="0">
                          <a:latin typeface="+mj-lt"/>
                        </a:rPr>
                        <a:t> di alunni per classe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153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6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25,5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91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22,8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19,0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76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15,2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83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16,6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498</a:t>
                      </a:r>
                      <a:endParaRPr lang="it-IT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25</a:t>
                      </a:r>
                      <a:endParaRPr lang="it-IT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>
                <a:solidFill>
                  <a:srgbClr val="0000FF"/>
                </a:solidFill>
              </a:rPr>
              <a:t>Esiti finali per anno di corso </a:t>
            </a:r>
            <a:br>
              <a:rPr lang="it-IT" sz="3600" dirty="0" smtClean="0">
                <a:solidFill>
                  <a:srgbClr val="0000FF"/>
                </a:solidFill>
              </a:rPr>
            </a:br>
            <a:r>
              <a:rPr lang="it-IT" sz="3600" dirty="0" smtClean="0">
                <a:solidFill>
                  <a:srgbClr val="0000FF"/>
                </a:solidFill>
              </a:rPr>
              <a:t>(ISTITUTO – 2 </a:t>
            </a:r>
            <a:r>
              <a:rPr lang="it-IT" sz="36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36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18434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8434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olo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72400" cy="1359024"/>
          </a:xfrm>
        </p:spPr>
        <p:txBody>
          <a:bodyPr/>
          <a:lstStyle/>
          <a:p>
            <a:r>
              <a:rPr lang="it-IT" sz="2800" dirty="0" smtClean="0">
                <a:solidFill>
                  <a:srgbClr val="0000FF"/>
                </a:solidFill>
              </a:rPr>
              <a:t>Diplomati nell’</a:t>
            </a:r>
            <a:r>
              <a:rPr lang="it-IT" sz="2800" dirty="0" err="1" smtClean="0">
                <a:solidFill>
                  <a:srgbClr val="0000FF"/>
                </a:solidFill>
              </a:rPr>
              <a:t>a.s.</a:t>
            </a:r>
            <a:r>
              <a:rPr lang="it-IT" sz="2800" dirty="0" smtClean="0">
                <a:solidFill>
                  <a:srgbClr val="0000FF"/>
                </a:solidFill>
              </a:rPr>
              <a:t> 2010/11 immatricolati all’Università nell’</a:t>
            </a:r>
            <a:r>
              <a:rPr lang="it-IT" sz="2800" dirty="0" err="1" smtClean="0">
                <a:solidFill>
                  <a:srgbClr val="0000FF"/>
                </a:solidFill>
              </a:rPr>
              <a:t>a.a.</a:t>
            </a:r>
            <a:r>
              <a:rPr lang="it-IT" sz="2800" dirty="0" smtClean="0">
                <a:solidFill>
                  <a:srgbClr val="0000FF"/>
                </a:solidFill>
              </a:rPr>
              <a:t> 2011/12 </a:t>
            </a:r>
            <a:br>
              <a:rPr lang="it-IT" sz="2800" dirty="0" smtClean="0">
                <a:solidFill>
                  <a:srgbClr val="0000FF"/>
                </a:solidFill>
              </a:rPr>
            </a:br>
            <a:r>
              <a:rPr lang="it-IT" sz="2800" dirty="0" smtClean="0">
                <a:solidFill>
                  <a:srgbClr val="0000FF"/>
                </a:solidFill>
              </a:rPr>
              <a:t>(ISTITUTO – 1 </a:t>
            </a:r>
            <a:r>
              <a:rPr lang="it-IT" sz="28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8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755576" y="2492896"/>
          <a:ext cx="7129535" cy="237626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83184"/>
                <a:gridCol w="1223246"/>
                <a:gridCol w="1488276"/>
                <a:gridCol w="1232296"/>
                <a:gridCol w="1402533"/>
              </a:tblGrid>
              <a:tr h="630437">
                <a:tc>
                  <a:txBody>
                    <a:bodyPr/>
                    <a:lstStyle/>
                    <a:p>
                      <a:pPr algn="ctr"/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Scuola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Provincia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Regione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Nazione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630437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Immatricolati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18,6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8,1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11,2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12,2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1115389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Non immatricolati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81,4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91,9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88,8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87,8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olo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584176"/>
          </a:xfrm>
        </p:spPr>
        <p:txBody>
          <a:bodyPr/>
          <a:lstStyle/>
          <a:p>
            <a:r>
              <a:rPr lang="it-IT" sz="2800" dirty="0" smtClean="0">
                <a:solidFill>
                  <a:srgbClr val="0000FF"/>
                </a:solidFill>
              </a:rPr>
              <a:t>Diplomati nell’</a:t>
            </a:r>
            <a:r>
              <a:rPr lang="it-IT" sz="2800" dirty="0" err="1" smtClean="0">
                <a:solidFill>
                  <a:srgbClr val="0000FF"/>
                </a:solidFill>
              </a:rPr>
              <a:t>a.s.</a:t>
            </a:r>
            <a:r>
              <a:rPr lang="it-IT" sz="2800" dirty="0" smtClean="0">
                <a:solidFill>
                  <a:srgbClr val="0000FF"/>
                </a:solidFill>
              </a:rPr>
              <a:t> 2010/11 immatricolati all’Università nell’</a:t>
            </a:r>
            <a:r>
              <a:rPr lang="it-IT" sz="2800" dirty="0" err="1" smtClean="0">
                <a:solidFill>
                  <a:srgbClr val="0000FF"/>
                </a:solidFill>
              </a:rPr>
              <a:t>a.a.</a:t>
            </a:r>
            <a:r>
              <a:rPr lang="it-IT" sz="2800" dirty="0" smtClean="0">
                <a:solidFill>
                  <a:srgbClr val="0000FF"/>
                </a:solidFill>
              </a:rPr>
              <a:t> 2011/12 </a:t>
            </a:r>
            <a:br>
              <a:rPr lang="it-IT" sz="2800" dirty="0" smtClean="0">
                <a:solidFill>
                  <a:srgbClr val="0000FF"/>
                </a:solidFill>
              </a:rPr>
            </a:br>
            <a:r>
              <a:rPr lang="it-IT" sz="2800" dirty="0" smtClean="0">
                <a:solidFill>
                  <a:srgbClr val="0000FF"/>
                </a:solidFill>
              </a:rPr>
              <a:t>(ISTITUTO – 1 </a:t>
            </a:r>
            <a:r>
              <a:rPr lang="it-IT" sz="28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8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1115615" y="2204864"/>
          <a:ext cx="6985521" cy="288031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14932"/>
                <a:gridCol w="1430770"/>
                <a:gridCol w="1458213"/>
                <a:gridCol w="1207404"/>
                <a:gridCol w="1374202"/>
              </a:tblGrid>
              <a:tr h="883298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Area didattica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Scuola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Provincia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Regione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Nazione</a:t>
                      </a:r>
                      <a:endParaRPr lang="it-IT" sz="20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49925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Sanitaria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9,5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6,3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7,5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8,0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49925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Scientifica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38,1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40,6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49,5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28,1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49925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Sociale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23,8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31,3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latin typeface="+mj-lt"/>
                        </a:rPr>
                        <a:t>25,2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40,9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  <a:tr h="499255"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Umanistica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28,6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21,9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dirty="0" smtClean="0">
                          <a:latin typeface="+mj-lt"/>
                        </a:rPr>
                        <a:t>17,8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dirty="0" smtClean="0">
                          <a:latin typeface="+mj-lt"/>
                        </a:rPr>
                        <a:t>23,0</a:t>
                      </a:r>
                      <a:endParaRPr lang="it-IT" sz="20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 smtClean="0">
                <a:solidFill>
                  <a:srgbClr val="0000FF"/>
                </a:solidFill>
              </a:rPr>
              <a:t>Diplomati nell’</a:t>
            </a:r>
            <a:r>
              <a:rPr lang="it-IT" sz="2400" dirty="0" err="1" smtClean="0">
                <a:solidFill>
                  <a:srgbClr val="0000FF"/>
                </a:solidFill>
              </a:rPr>
              <a:t>a.s.</a:t>
            </a:r>
            <a:r>
              <a:rPr lang="it-IT" sz="2400" dirty="0" smtClean="0">
                <a:solidFill>
                  <a:srgbClr val="0000FF"/>
                </a:solidFill>
              </a:rPr>
              <a:t> 2010/11 immatricolati all’Università nell’</a:t>
            </a:r>
            <a:r>
              <a:rPr lang="it-IT" sz="2400" dirty="0" err="1" smtClean="0">
                <a:solidFill>
                  <a:srgbClr val="0000FF"/>
                </a:solidFill>
              </a:rPr>
              <a:t>a.a.</a:t>
            </a:r>
            <a:r>
              <a:rPr lang="it-IT" sz="2400" dirty="0" smtClean="0">
                <a:solidFill>
                  <a:srgbClr val="0000FF"/>
                </a:solidFill>
              </a:rPr>
              <a:t> 2011/12 </a:t>
            </a:r>
            <a:br>
              <a:rPr lang="it-IT" sz="2400" dirty="0" smtClean="0">
                <a:solidFill>
                  <a:srgbClr val="0000FF"/>
                </a:solidFill>
              </a:rPr>
            </a:br>
            <a:r>
              <a:rPr lang="it-IT" sz="2400" dirty="0" smtClean="0">
                <a:solidFill>
                  <a:srgbClr val="0000FF"/>
                </a:solidFill>
              </a:rPr>
              <a:t>(ISTITUTO – 1 </a:t>
            </a:r>
            <a:r>
              <a:rPr lang="it-IT" sz="24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400" dirty="0" smtClean="0">
                <a:solidFill>
                  <a:srgbClr val="0000FF"/>
                </a:solidFill>
              </a:rPr>
              <a:t>.)</a:t>
            </a:r>
          </a:p>
        </p:txBody>
      </p:sp>
      <p:graphicFrame>
        <p:nvGraphicFramePr>
          <p:cNvPr id="19458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99592" y="1700808"/>
          <a:ext cx="7874000" cy="4673600"/>
        </p:xfrm>
        <a:graphic>
          <a:graphicData uri="http://schemas.openxmlformats.org/presentationml/2006/ole">
            <p:oleObj spid="_x0000_s19458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olo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72400" cy="1143000"/>
          </a:xfrm>
        </p:spPr>
        <p:txBody>
          <a:bodyPr/>
          <a:lstStyle/>
          <a:p>
            <a:r>
              <a:rPr lang="it-IT" sz="2600" dirty="0" smtClean="0">
                <a:solidFill>
                  <a:srgbClr val="0000FF"/>
                </a:solidFill>
              </a:rPr>
              <a:t>Diplomati nell’</a:t>
            </a:r>
            <a:r>
              <a:rPr lang="it-IT" sz="2600" dirty="0" err="1" smtClean="0">
                <a:solidFill>
                  <a:srgbClr val="0000FF"/>
                </a:solidFill>
              </a:rPr>
              <a:t>a.s.</a:t>
            </a:r>
            <a:r>
              <a:rPr lang="it-IT" sz="2600" dirty="0" smtClean="0">
                <a:solidFill>
                  <a:srgbClr val="0000FF"/>
                </a:solidFill>
              </a:rPr>
              <a:t> 2010/11 immatricolati all’Università nell’</a:t>
            </a:r>
            <a:r>
              <a:rPr lang="it-IT" sz="2600" dirty="0" err="1" smtClean="0">
                <a:solidFill>
                  <a:srgbClr val="0000FF"/>
                </a:solidFill>
              </a:rPr>
              <a:t>a.a.</a:t>
            </a:r>
            <a:r>
              <a:rPr lang="it-IT" sz="2600" dirty="0" smtClean="0">
                <a:solidFill>
                  <a:srgbClr val="0000FF"/>
                </a:solidFill>
              </a:rPr>
              <a:t> 2011/12 (ISTITUTO – 1 </a:t>
            </a:r>
            <a:r>
              <a:rPr lang="it-IT" sz="2600" dirty="0" err="1" smtClean="0">
                <a:solidFill>
                  <a:srgbClr val="0000FF"/>
                </a:solidFill>
              </a:rPr>
              <a:t>……………</a:t>
            </a:r>
            <a:r>
              <a:rPr lang="it-IT" sz="2600" dirty="0" smtClean="0">
                <a:solidFill>
                  <a:srgbClr val="0000FF"/>
                </a:solidFill>
              </a:rPr>
              <a:t>.)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827584" y="2276872"/>
            <a:ext cx="7772400" cy="3024336"/>
          </a:xfrm>
        </p:spPr>
        <p:txBody>
          <a:bodyPr/>
          <a:lstStyle/>
          <a:p>
            <a:pPr marL="0" indent="0">
              <a:buFont typeface="Wingdings 2" pitchFamily="18" charset="2"/>
              <a:buNone/>
              <a:defRPr/>
            </a:pPr>
            <a:r>
              <a:rPr lang="it-IT" sz="3200" dirty="0" smtClean="0">
                <a:latin typeface="+mj-lt"/>
              </a:rPr>
              <a:t>Gli immatricolati nell’</a:t>
            </a:r>
            <a:r>
              <a:rPr lang="it-IT" sz="3200" dirty="0" err="1" smtClean="0">
                <a:latin typeface="+mj-lt"/>
              </a:rPr>
              <a:t>a.a.</a:t>
            </a:r>
            <a:r>
              <a:rPr lang="it-IT" sz="3200" dirty="0" smtClean="0">
                <a:latin typeface="+mj-lt"/>
              </a:rPr>
              <a:t> 2011/12 sono aumentati rispetto agli anni precedenti raggiungendo il 18,6% dei diplomati nell’</a:t>
            </a:r>
            <a:r>
              <a:rPr lang="it-IT" sz="3200" dirty="0" err="1" smtClean="0">
                <a:latin typeface="+mj-lt"/>
              </a:rPr>
              <a:t>a.s.</a:t>
            </a:r>
            <a:r>
              <a:rPr lang="it-IT" sz="3200" dirty="0" smtClean="0">
                <a:latin typeface="+mj-lt"/>
              </a:rPr>
              <a:t> 2010/11; fra questi, il 38,1% si è iscritto a corsi di laurea di Area Scientifica.</a:t>
            </a:r>
            <a:endParaRPr lang="it-IT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FF"/>
                </a:solidFill>
              </a:rPr>
              <a:t>Punti di debolezza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076825"/>
          </a:xfrm>
        </p:spPr>
        <p:txBody>
          <a:bodyPr/>
          <a:lstStyle/>
          <a:p>
            <a:pPr>
              <a:defRPr/>
            </a:pPr>
            <a:r>
              <a:rPr lang="it-IT" sz="2400" dirty="0" smtClean="0">
                <a:latin typeface="+mj-lt"/>
              </a:rPr>
              <a:t>Una elevata percentuale di studenti in ritardo scolastico, ovvero che frequentano un dato anno di corso in età superiore a quella regolare, cioè quella prevista dalla normativa vigente in materia di iscrizione (42,5% rispetto al 23,2% della nazione);</a:t>
            </a:r>
          </a:p>
          <a:p>
            <a:pPr>
              <a:defRPr/>
            </a:pPr>
            <a:r>
              <a:rPr lang="it-IT" sz="2400" dirty="0" smtClean="0">
                <a:latin typeface="+mj-lt"/>
              </a:rPr>
              <a:t>Elevato numero medio pro-capite di ore di assenze degli alunni rispetto a quello provinciale, regionale e nazionale;</a:t>
            </a:r>
          </a:p>
          <a:p>
            <a:pPr>
              <a:defRPr/>
            </a:pPr>
            <a:r>
              <a:rPr lang="it-IT" sz="2400" dirty="0" smtClean="0">
                <a:latin typeface="+mj-lt"/>
              </a:rPr>
              <a:t>Bassa percentuale di alunni promossi, soprattutto nelle prime e seconde classi, rispetto a quella provinciale, regionale e nazionale;</a:t>
            </a:r>
          </a:p>
          <a:p>
            <a:pPr>
              <a:defRPr/>
            </a:pPr>
            <a:r>
              <a:rPr lang="it-IT" sz="2400" dirty="0" smtClean="0">
                <a:latin typeface="+mj-lt"/>
              </a:rPr>
              <a:t>Perdita di classi pur mantenendo sostanzialmente inalterato il numero complessivo degli iscritti;</a:t>
            </a:r>
            <a:endParaRPr lang="it-IT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FF"/>
                </a:solidFill>
              </a:rPr>
              <a:t>Punti di forza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>
                <a:solidFill>
                  <a:srgbClr val="FF0000"/>
                </a:solidFill>
                <a:latin typeface="+mj-lt"/>
              </a:rPr>
              <a:t>Il settore 1 </a:t>
            </a:r>
            <a:r>
              <a:rPr lang="it-IT" dirty="0" err="1" smtClean="0">
                <a:solidFill>
                  <a:srgbClr val="FF0000"/>
                </a:solidFill>
                <a:latin typeface="+mj-lt"/>
              </a:rPr>
              <a:t>……………</a:t>
            </a:r>
            <a:r>
              <a:rPr lang="it-IT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it-IT" dirty="0" smtClean="0">
                <a:latin typeface="+mj-lt"/>
              </a:rPr>
              <a:t>conserva tutte le classi nei vari anni grazie ad un’attività di progettazione curriculare declinata sulle indicazione espresse dalle Linee Guide della Nuove Istruzione Professionale;</a:t>
            </a:r>
          </a:p>
          <a:p>
            <a:pPr>
              <a:defRPr/>
            </a:pPr>
            <a:r>
              <a:rPr lang="it-IT" dirty="0" smtClean="0">
                <a:latin typeface="+mj-lt"/>
              </a:rPr>
              <a:t>In corso d’anno vi è un aumento dell’1,2% di trasferimenti in ingresso alla classe terza;</a:t>
            </a:r>
          </a:p>
          <a:p>
            <a:pPr>
              <a:defRPr/>
            </a:pPr>
            <a:r>
              <a:rPr lang="it-IT" dirty="0" smtClean="0">
                <a:latin typeface="+mj-lt"/>
              </a:rPr>
              <a:t>Aumento degli alunni che si iscrivono all’Università.</a:t>
            </a:r>
          </a:p>
          <a:p>
            <a:pPr>
              <a:buNone/>
              <a:defRPr/>
            </a:pPr>
            <a:endParaRPr lang="it-IT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00FF"/>
                </a:solidFill>
              </a:rPr>
              <a:t>Proposte di miglioramento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221288"/>
          </a:xfrm>
        </p:spPr>
        <p:txBody>
          <a:bodyPr/>
          <a:lstStyle/>
          <a:p>
            <a:pPr>
              <a:defRPr/>
            </a:pPr>
            <a:r>
              <a:rPr lang="it-IT" sz="1800" dirty="0" smtClean="0">
                <a:latin typeface="+mj-lt"/>
              </a:rPr>
              <a:t>I Consigli di Classe devono lavorare sulla motivazione dando spazio e tempo alla crescita umana e formativa degli alunni soprattutto nel primo biennio;</a:t>
            </a:r>
          </a:p>
          <a:p>
            <a:pPr>
              <a:defRPr/>
            </a:pPr>
            <a:r>
              <a:rPr lang="it-IT" sz="1800" dirty="0" smtClean="0">
                <a:latin typeface="Franklin Gothic Book" pitchFamily="34" charset="0"/>
              </a:rPr>
              <a:t>I Consigli di Classe devono sviluppare delle progettazioni curriculari declinate sulle indicazioni espresse dalle Linee Guide della Nuova Istruzione Professionale;</a:t>
            </a:r>
          </a:p>
          <a:p>
            <a:pPr>
              <a:defRPr/>
            </a:pPr>
            <a:r>
              <a:rPr lang="it-IT" sz="1800" dirty="0" smtClean="0">
                <a:latin typeface="Franklin Gothic Book" pitchFamily="34" charset="0"/>
              </a:rPr>
              <a:t>I Consigli di Classe, soprattutto nelle prime, devono essere formati da docenti con una spiccata predisposizione all’utilizzo di metodologie didattiche </a:t>
            </a:r>
            <a:r>
              <a:rPr lang="it-IT" sz="1800" dirty="0" err="1" smtClean="0">
                <a:latin typeface="Franklin Gothic Book" pitchFamily="34" charset="0"/>
              </a:rPr>
              <a:t>laboratoriali</a:t>
            </a:r>
            <a:r>
              <a:rPr lang="it-IT" sz="1800" dirty="0" smtClean="0">
                <a:latin typeface="Franklin Gothic Book" pitchFamily="34" charset="0"/>
              </a:rPr>
              <a:t> e alla costruzione di ambienti di apprendimento;</a:t>
            </a:r>
          </a:p>
          <a:p>
            <a:pPr>
              <a:defRPr/>
            </a:pPr>
            <a:r>
              <a:rPr lang="it-IT" sz="1800" dirty="0" smtClean="0">
                <a:latin typeface="Franklin Gothic Book" pitchFamily="34" charset="0"/>
              </a:rPr>
              <a:t>I Dipartimenti nel primo biennio devono lavorare per Assi Culturali nel rispetto delle indicazioni già formalizzate all’inizio dell’</a:t>
            </a:r>
            <a:r>
              <a:rPr lang="it-IT" sz="1800" dirty="0" err="1" smtClean="0">
                <a:latin typeface="Franklin Gothic Book" pitchFamily="34" charset="0"/>
              </a:rPr>
              <a:t>a.s.</a:t>
            </a:r>
            <a:r>
              <a:rPr lang="it-IT" sz="1800" dirty="0" smtClean="0">
                <a:latin typeface="Franklin Gothic Book" pitchFamily="34" charset="0"/>
              </a:rPr>
              <a:t>;</a:t>
            </a:r>
          </a:p>
          <a:p>
            <a:pPr>
              <a:defRPr/>
            </a:pPr>
            <a:r>
              <a:rPr lang="it-IT" sz="1800" dirty="0" smtClean="0">
                <a:latin typeface="Franklin Gothic Book" pitchFamily="34" charset="0"/>
              </a:rPr>
              <a:t>I Dipartimenti, nel secondo biennio e nel quinto anno, devono lavorare per definire le nuove figure professionali dei vari settori;</a:t>
            </a:r>
          </a:p>
          <a:p>
            <a:pPr>
              <a:defRPr/>
            </a:pPr>
            <a:r>
              <a:rPr lang="it-IT" sz="1800" dirty="0" smtClean="0">
                <a:latin typeface="Franklin Gothic Book" pitchFamily="34" charset="0"/>
              </a:rPr>
              <a:t>La valutazione per il primo biennio deve tener conto del processo di crescita dell’alunno nell’arco dei due anni che dovrà concludersi con la certificazione delle competenze acquisite (assolvimento dell’Obbligo Scolastico). </a:t>
            </a:r>
          </a:p>
          <a:p>
            <a:pPr>
              <a:defRPr/>
            </a:pPr>
            <a:endParaRPr lang="it-IT" sz="1800" dirty="0" smtClean="0">
              <a:latin typeface="Franklin Gothic Book" pitchFamily="34" charset="0"/>
            </a:endParaRPr>
          </a:p>
          <a:p>
            <a:pPr>
              <a:defRPr/>
            </a:pPr>
            <a:endParaRPr lang="it-IT" sz="1800" dirty="0" smtClean="0">
              <a:latin typeface="+mj-lt"/>
            </a:endParaRPr>
          </a:p>
          <a:p>
            <a:pPr>
              <a:defRPr/>
            </a:pPr>
            <a:endParaRPr lang="it-IT" sz="1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olo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pPr eaLnBrk="1" hangingPunct="1"/>
            <a:r>
              <a:rPr lang="it-IT" sz="2800" dirty="0" smtClean="0">
                <a:solidFill>
                  <a:srgbClr val="FF0000"/>
                </a:solidFill>
              </a:rPr>
              <a:t>Offerta Formativa: Numero di alunni e classi per anno di corso ISTITUTO -2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971550" y="1700213"/>
          <a:ext cx="7560840" cy="356616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1728192"/>
                <a:gridCol w="1368152"/>
                <a:gridCol w="1584176"/>
                <a:gridCol w="28803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latin typeface="+mj-lt"/>
                        </a:rPr>
                        <a:t>Anno</a:t>
                      </a:r>
                      <a:r>
                        <a:rPr lang="it-IT" sz="2400" baseline="0" dirty="0" smtClean="0">
                          <a:latin typeface="+mj-lt"/>
                        </a:rPr>
                        <a:t> di corso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latin typeface="+mj-lt"/>
                        </a:rPr>
                        <a:t>Alunni 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latin typeface="+mj-lt"/>
                        </a:rPr>
                        <a:t>Classi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err="1" smtClean="0">
                          <a:latin typeface="+mj-lt"/>
                        </a:rPr>
                        <a:t>N°</a:t>
                      </a:r>
                      <a:r>
                        <a:rPr lang="it-IT" sz="2400" dirty="0" smtClean="0">
                          <a:latin typeface="+mj-lt"/>
                        </a:rPr>
                        <a:t> medio</a:t>
                      </a:r>
                      <a:r>
                        <a:rPr lang="it-IT" sz="2400" baseline="0" dirty="0" smtClean="0">
                          <a:latin typeface="+mj-lt"/>
                        </a:rPr>
                        <a:t> di alunni per classe</a:t>
                      </a:r>
                      <a:endParaRPr lang="it-IT" sz="24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28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28,0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37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18,5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36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18,0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17,5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21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10,5</a:t>
                      </a:r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157</a:t>
                      </a:r>
                      <a:endParaRPr lang="it-IT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9</a:t>
                      </a:r>
                      <a:endParaRPr lang="it-IT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FF0000"/>
                </a:solidFill>
              </a:rPr>
              <a:t>Regolarità del percorso scolastico</a:t>
            </a:r>
          </a:p>
        </p:txBody>
      </p:sp>
      <p:sp>
        <p:nvSpPr>
          <p:cNvPr id="31747" name="Segnaposto contenut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it-IT" dirty="0" smtClean="0">
                <a:latin typeface="Franklin Gothic Book" pitchFamily="34" charset="0"/>
              </a:rPr>
              <a:t>I tassi di ritardo scolastico (alunni che frequentano un dato anno di corso in età superiore a quella regolare, ovvero a quella prevista dalla normativa vigente in materia di iscrizione) sono elevati in tutte le classi rispetto alla Provincia, alla Regione, alla Nazione.</a:t>
            </a:r>
          </a:p>
          <a:p>
            <a:pPr>
              <a:buNone/>
            </a:pPr>
            <a:r>
              <a:rPr lang="it-IT" dirty="0" smtClean="0">
                <a:latin typeface="Franklin Gothic Book" pitchFamily="34" charset="0"/>
              </a:rPr>
              <a:t>Solo le terze classi della sede centrale (ISTITUTO </a:t>
            </a:r>
            <a:r>
              <a:rPr lang="it-IT" sz="2800" dirty="0" err="1" smtClean="0"/>
              <a:t>……………</a:t>
            </a:r>
            <a:r>
              <a:rPr lang="it-IT" sz="2800" dirty="0" smtClean="0"/>
              <a:t>. </a:t>
            </a:r>
            <a:r>
              <a:rPr lang="it-IT" dirty="0" smtClean="0">
                <a:latin typeface="Franklin Gothic Book" pitchFamily="34" charset="0"/>
              </a:rPr>
              <a:t>) fanno registrare un valore percentuale di poco superiore alla media nazionale.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437"/>
          </a:xfrm>
        </p:spPr>
        <p:txBody>
          <a:bodyPr/>
          <a:lstStyle/>
          <a:p>
            <a:r>
              <a:rPr lang="it-IT" sz="2800" dirty="0" smtClean="0"/>
              <a:t>Studenti per regolarità del percorso scolastico (ISTITUTO - 1 </a:t>
            </a:r>
            <a:r>
              <a:rPr lang="it-IT" sz="2800" dirty="0" err="1" smtClean="0"/>
              <a:t>……………</a:t>
            </a:r>
            <a:r>
              <a:rPr lang="it-IT" sz="2800" dirty="0" smtClean="0"/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900113" y="1125538"/>
          <a:ext cx="7342583" cy="527732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25960"/>
                <a:gridCol w="1296144"/>
                <a:gridCol w="864096"/>
                <a:gridCol w="1224136"/>
                <a:gridCol w="1008112"/>
                <a:gridCol w="1224135"/>
              </a:tblGrid>
              <a:tr h="443438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Anno di corso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Scuola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Provincia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Regione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Nazione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1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2,6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8,0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6,9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54,9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71,2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71,0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69,9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42,5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21,8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21,1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23,2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0,0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6,9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7,3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6,6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56,0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74,8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73,6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70,9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44,0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18,3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19,1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22,5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0,0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4,0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73,7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76,3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76,6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71,9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26,3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20,5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20,3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24,1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0,0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2,1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2,5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59,2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74,5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74,4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70,8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40,8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23,5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23,1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26,0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5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0,0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80925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60,2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75,2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76,0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71,4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353328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39,8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22,6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21,2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25,3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66800"/>
          </a:xfrm>
        </p:spPr>
        <p:txBody>
          <a:bodyPr/>
          <a:lstStyle/>
          <a:p>
            <a:r>
              <a:rPr lang="it-IT" sz="2800" dirty="0" smtClean="0"/>
              <a:t>Percentuale studenti in ritardo nel percorso scolastico (ISTITUTO – 1 </a:t>
            </a:r>
            <a:r>
              <a:rPr lang="it-IT" sz="2800" dirty="0" err="1" smtClean="0"/>
              <a:t>……………</a:t>
            </a:r>
            <a:r>
              <a:rPr lang="it-IT" sz="2800" dirty="0" smtClean="0"/>
              <a:t>.)</a:t>
            </a:r>
          </a:p>
        </p:txBody>
      </p:sp>
      <p:graphicFrame>
        <p:nvGraphicFramePr>
          <p:cNvPr id="1026" name="Segnaposto contenuto 5"/>
          <p:cNvGraphicFramePr>
            <a:graphicFrameLocks noGrp="1"/>
          </p:cNvGraphicFramePr>
          <p:nvPr>
            <p:ph sz="quarter" idx="1"/>
          </p:nvPr>
        </p:nvGraphicFramePr>
        <p:xfrm>
          <a:off x="863600" y="1397000"/>
          <a:ext cx="7874000" cy="4673600"/>
        </p:xfrm>
        <a:graphic>
          <a:graphicData uri="http://schemas.openxmlformats.org/presentationml/2006/ole">
            <p:oleObj spid="_x0000_s1026" r:id="rId3" imgW="7870618" imgH="467603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olo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437"/>
          </a:xfrm>
        </p:spPr>
        <p:txBody>
          <a:bodyPr/>
          <a:lstStyle/>
          <a:p>
            <a:r>
              <a:rPr lang="it-IT" sz="2800" dirty="0" smtClean="0"/>
              <a:t>Studenti per regolarità del percorso scolastico (ISTITUTO – 2 </a:t>
            </a:r>
            <a:r>
              <a:rPr lang="it-IT" sz="2800" dirty="0" err="1" smtClean="0"/>
              <a:t>……………</a:t>
            </a:r>
            <a:r>
              <a:rPr lang="it-IT" sz="2800" dirty="0" smtClean="0"/>
              <a:t>.)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quarter" idx="1"/>
          </p:nvPr>
        </p:nvGraphicFramePr>
        <p:xfrm>
          <a:off x="900113" y="1125538"/>
          <a:ext cx="7342583" cy="527732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725960"/>
                <a:gridCol w="1296144"/>
                <a:gridCol w="864096"/>
                <a:gridCol w="1224136"/>
                <a:gridCol w="1008112"/>
                <a:gridCol w="1224135"/>
              </a:tblGrid>
              <a:tr h="443438"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Anno di corso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Scuola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Provincia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Regione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Nazione</a:t>
                      </a:r>
                      <a:endParaRPr lang="it-IT" sz="1500" dirty="0">
                        <a:latin typeface="+mj-lt"/>
                      </a:endParaRPr>
                    </a:p>
                  </a:txBody>
                  <a:tcPr>
                    <a:solidFill>
                      <a:srgbClr val="003964"/>
                    </a:solidFill>
                  </a:tcPr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1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0,0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8,0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6,9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46,4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71.2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71,0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69,9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53,6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21,8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21,1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23,2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0,0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6,9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7,3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6,6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32,4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74,8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73,6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70,9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67,6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18,3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19,1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22,5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0,0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4,0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44,4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76,3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76,6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71,9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55,6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20,5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20,3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24,1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0,0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2,1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2,5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51,4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74,5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74,4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70,8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66063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48,6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23,5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23,1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26,0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66063">
                <a:tc rowSpan="3"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5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anticipo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0,0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2,9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3,4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280925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regolare 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42,9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75,2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76,0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 smtClean="0">
                          <a:latin typeface="+mj-lt"/>
                        </a:rPr>
                        <a:t>71,4</a:t>
                      </a:r>
                      <a:endParaRPr lang="it-IT" sz="1500" dirty="0">
                        <a:latin typeface="+mj-lt"/>
                      </a:endParaRPr>
                    </a:p>
                  </a:txBody>
                  <a:tcPr/>
                </a:tc>
              </a:tr>
              <a:tr h="353328">
                <a:tc vMerge="1"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ritardo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57,1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22,6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21,2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25,3</a:t>
                      </a:r>
                      <a:endParaRPr lang="it-IT" sz="15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901</TotalTime>
  <Words>1923</Words>
  <Application>Microsoft Office PowerPoint</Application>
  <PresentationFormat>Presentazione su schermo (4:3)</PresentationFormat>
  <Paragraphs>688</Paragraphs>
  <Slides>47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47</vt:i4>
      </vt:variant>
    </vt:vector>
  </HeadingPairs>
  <TitlesOfParts>
    <vt:vector size="49" baseType="lpstr">
      <vt:lpstr>Equity</vt:lpstr>
      <vt:lpstr>Foglio di lavoro di Microsoft Office Excel 97-2003</vt:lpstr>
      <vt:lpstr>Diapositiva 1</vt:lpstr>
      <vt:lpstr>Rapporto di autovalutazione dell’Istituto ……………</vt:lpstr>
      <vt:lpstr>Dati identificativi</vt:lpstr>
      <vt:lpstr>Offerta Formativa: Numero di alunni e classi per anno di corso ISTITUTO  - 1 …………….</vt:lpstr>
      <vt:lpstr>Offerta Formativa: Numero di alunni e classi per anno di corso ISTITUTO -2</vt:lpstr>
      <vt:lpstr>Regolarità del percorso scolastico</vt:lpstr>
      <vt:lpstr>Studenti per regolarità del percorso scolastico (ISTITUTO - 1 …………….)</vt:lpstr>
      <vt:lpstr>Percentuale studenti in ritardo nel percorso scolastico (ISTITUTO – 1 …………….)</vt:lpstr>
      <vt:lpstr>Studenti per regolarità del percorso scolastico (ISTITUTO – 2 …………….)</vt:lpstr>
      <vt:lpstr>Percentuale studenti in ritardo nel percorso scolastico (ISTITUTO – 2 …………….)</vt:lpstr>
      <vt:lpstr>Numero di alunni iscritti nell’ultimo triennio ISTITUTO – 1 …………….</vt:lpstr>
      <vt:lpstr>Numero di alunni iscritti nell’ultimo triennio ISTITUTO – 1 …………….</vt:lpstr>
      <vt:lpstr>Numero di alunni iscritti nell’ultimo triennio nelle prime tre classi  dopo l’avvio della riforma – ISTITUTO – 1 …………….</vt:lpstr>
      <vt:lpstr>Numero di alunni iscritti nell’ultimo triennio ISTITUTO – 1 …………….</vt:lpstr>
      <vt:lpstr>Numero di alunni iscritti nell’ultimo triennio ISTITUTO – 1 …………….</vt:lpstr>
      <vt:lpstr>Numero di alunni iscritti nell’ultimo triennio nelle prime tre classi dopo la Riforma – ISTITUTO – 1 …………….</vt:lpstr>
      <vt:lpstr>Regolarità del percorso scolastico – ISTITUTO – 1 …………….</vt:lpstr>
      <vt:lpstr>Percentuali alunni iscritti nelle I, II, III, nell’ultimo triennio (ISTITUTO – 1 …………….)</vt:lpstr>
      <vt:lpstr>Numero di alunni iscritti nell’ultimo triennio ISTITUTO – 2 …………….</vt:lpstr>
      <vt:lpstr>Numero di alunni iscritti nell’ultimo triennio ISTITUTO – 2 …………….</vt:lpstr>
      <vt:lpstr>Numero di alunni iscritti nell’ultimo triennio nelle prime tre classi dopo la Riforma - ISTITUTO – 2 …………….</vt:lpstr>
      <vt:lpstr>Regolarità del percorso scolastico – ISTITUTO – 2 …………….</vt:lpstr>
      <vt:lpstr>Percentuali alunni iscritti nelle I, II, III, nell’ultimo triennio (ISTITUTO – 2 …………….)</vt:lpstr>
      <vt:lpstr>Numero classi per indirizzo di studio - ISTITUTO – 1 …………….</vt:lpstr>
      <vt:lpstr>Numero classi per indirizzo di studio –  ISTITUTO – 2 …………….</vt:lpstr>
      <vt:lpstr>Classi del settore 1 …………………..</vt:lpstr>
      <vt:lpstr>Classi del settore 2 ……………………………</vt:lpstr>
      <vt:lpstr>Classi del settore 3 …………………………………..</vt:lpstr>
      <vt:lpstr>Classi del settore  4 …………………………………</vt:lpstr>
      <vt:lpstr>Numero classi per indirizzo di studio</vt:lpstr>
      <vt:lpstr>Numero medio pro-capite di ore di assenza degli alunni (ISTITUTO – 1 …………….)</vt:lpstr>
      <vt:lpstr>Numero medio pro-capite di ore di assenza degli alunni (ISTITUTO – 1 …………….)</vt:lpstr>
      <vt:lpstr>Numero medio pro-capite di ore di assenza degli alunni (ISTITUTO – 2 …………….)</vt:lpstr>
      <vt:lpstr>Numero medio pro-capite di ore di assenza degli alunni (ISTITUTO – 2 …………….)</vt:lpstr>
      <vt:lpstr>Esiti degli scrutini di Giugno per anno di corso (ISTITUTO – 1 …………….)</vt:lpstr>
      <vt:lpstr>Esiti finali per anno di corso  (ISTITUTO – 1 …………….)</vt:lpstr>
      <vt:lpstr>Esiti finali per anno di corso  (ISTITUTO – 1 …………….)</vt:lpstr>
      <vt:lpstr>Esiti degli scrutini di Giugno per anno di corso (ISTITUTO – 2 …………….)</vt:lpstr>
      <vt:lpstr>Esiti finali per anno di corso  (ISTITUTO – 2 …………….)</vt:lpstr>
      <vt:lpstr>Esiti finali per anno di corso  (ISTITUTO – 2 …………….)</vt:lpstr>
      <vt:lpstr>Diplomati nell’a.s. 2010/11 immatricolati all’Università nell’a.a. 2011/12  (ISTITUTO – 1 …………….)</vt:lpstr>
      <vt:lpstr>Diplomati nell’a.s. 2010/11 immatricolati all’Università nell’a.a. 2011/12  (ISTITUTO – 1 …………….)</vt:lpstr>
      <vt:lpstr>Diplomati nell’a.s. 2010/11 immatricolati all’Università nell’a.a. 2011/12  (ISTITUTO – 1 …………….)</vt:lpstr>
      <vt:lpstr>Diplomati nell’a.s. 2010/11 immatricolati all’Università nell’a.a. 2011/12 (ISTITUTO – 1 …………….)</vt:lpstr>
      <vt:lpstr>Punti di debolezza</vt:lpstr>
      <vt:lpstr>Punti di forza</vt:lpstr>
      <vt:lpstr>Proposte di miglioramento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ROCCO</dc:creator>
  <cp:lastModifiedBy>MADIO</cp:lastModifiedBy>
  <cp:revision>100</cp:revision>
  <dcterms:created xsi:type="dcterms:W3CDTF">2013-02-23T11:17:42Z</dcterms:created>
  <dcterms:modified xsi:type="dcterms:W3CDTF">2015-01-28T18:37:57Z</dcterms:modified>
</cp:coreProperties>
</file>