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notesMasterIdLst>
    <p:notesMasterId r:id="rId38"/>
  </p:notesMasterIdLst>
  <p:sldIdLst>
    <p:sldId id="256" r:id="rId2"/>
    <p:sldId id="257" r:id="rId3"/>
    <p:sldId id="279" r:id="rId4"/>
    <p:sldId id="258" r:id="rId5"/>
    <p:sldId id="266" r:id="rId6"/>
    <p:sldId id="265" r:id="rId7"/>
    <p:sldId id="296" r:id="rId8"/>
    <p:sldId id="278" r:id="rId9"/>
    <p:sldId id="271" r:id="rId10"/>
    <p:sldId id="259" r:id="rId11"/>
    <p:sldId id="272" r:id="rId12"/>
    <p:sldId id="283" r:id="rId13"/>
    <p:sldId id="282" r:id="rId14"/>
    <p:sldId id="284" r:id="rId15"/>
    <p:sldId id="285" r:id="rId16"/>
    <p:sldId id="286" r:id="rId17"/>
    <p:sldId id="293" r:id="rId18"/>
    <p:sldId id="291" r:id="rId19"/>
    <p:sldId id="287" r:id="rId20"/>
    <p:sldId id="260" r:id="rId21"/>
    <p:sldId id="267" r:id="rId22"/>
    <p:sldId id="268" r:id="rId23"/>
    <p:sldId id="294" r:id="rId24"/>
    <p:sldId id="288" r:id="rId25"/>
    <p:sldId id="273" r:id="rId26"/>
    <p:sldId id="261" r:id="rId27"/>
    <p:sldId id="269" r:id="rId28"/>
    <p:sldId id="297" r:id="rId29"/>
    <p:sldId id="270" r:id="rId30"/>
    <p:sldId id="298" r:id="rId31"/>
    <p:sldId id="289" r:id="rId32"/>
    <p:sldId id="274" r:id="rId33"/>
    <p:sldId id="280" r:id="rId34"/>
    <p:sldId id="300" r:id="rId35"/>
    <p:sldId id="299" r:id="rId36"/>
    <p:sldId id="292" r:id="rId3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24" autoAdjust="0"/>
  </p:normalViewPr>
  <p:slideViewPr>
    <p:cSldViewPr>
      <p:cViewPr>
        <p:scale>
          <a:sx n="100" d="100"/>
          <a:sy n="100" d="100"/>
        </p:scale>
        <p:origin x="-7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% Alunni frequentanti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Biennio: Indirizzo 3</c:v>
                </c:pt>
                <c:pt idx="3">
                  <c:v>Triennio: Indirizzo 3 opz 1</c:v>
                </c:pt>
                <c:pt idx="4">
                  <c:v>Triennio Indirizzo 3 opz.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Foglio1!$B$2:$B$8</c:f>
              <c:numCache>
                <c:formatCode>0.00%</c:formatCode>
                <c:ptCount val="7"/>
                <c:pt idx="0">
                  <c:v>0.9921875</c:v>
                </c:pt>
                <c:pt idx="1">
                  <c:v>0.91836734693877553</c:v>
                </c:pt>
                <c:pt idx="2">
                  <c:v>0.9107142857142857</c:v>
                </c:pt>
                <c:pt idx="3">
                  <c:v>0.94339622641509435</c:v>
                </c:pt>
                <c:pt idx="4">
                  <c:v>0.9838709677419355</c:v>
                </c:pt>
                <c:pt idx="5">
                  <c:v>0.96153846153846156</c:v>
                </c:pt>
                <c:pt idx="6">
                  <c:v>0.9308176100628931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% Alunni che hanno abbandonato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Biennio: Indirizzo 3</c:v>
                </c:pt>
                <c:pt idx="3">
                  <c:v>Triennio: Indirizzo 3 opz 1</c:v>
                </c:pt>
                <c:pt idx="4">
                  <c:v>Triennio Indirizzo 3 opz.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Foglio1!$C$2:$C$8</c:f>
              <c:numCache>
                <c:formatCode>0.00%</c:formatCode>
                <c:ptCount val="7"/>
                <c:pt idx="0">
                  <c:v>7.8125E-3</c:v>
                </c:pt>
                <c:pt idx="1">
                  <c:v>8.1632653061224483E-2</c:v>
                </c:pt>
                <c:pt idx="2">
                  <c:v>8.9285714285714288E-2</c:v>
                </c:pt>
                <c:pt idx="3">
                  <c:v>5.6603773584905662E-2</c:v>
                </c:pt>
                <c:pt idx="4">
                  <c:v>1.6129032258064516E-2</c:v>
                </c:pt>
                <c:pt idx="5">
                  <c:v>3.8461538461538464E-2</c:v>
                </c:pt>
                <c:pt idx="6">
                  <c:v>6.9182389937106917E-2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% Alunni con ore di assenze &gt; 25%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Biennio: Indirizzo 3</c:v>
                </c:pt>
                <c:pt idx="3">
                  <c:v>Triennio: Indirizzo 3 opz 1</c:v>
                </c:pt>
                <c:pt idx="4">
                  <c:v>Triennio Indirizzo 3 opz.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Foglio1!$D$2:$D$8</c:f>
              <c:numCache>
                <c:formatCode>0.00%</c:formatCode>
                <c:ptCount val="7"/>
                <c:pt idx="0">
                  <c:v>0.11023622047244094</c:v>
                </c:pt>
                <c:pt idx="1">
                  <c:v>8.8888888888888892E-2</c:v>
                </c:pt>
                <c:pt idx="2">
                  <c:v>3.9215686274509803E-2</c:v>
                </c:pt>
                <c:pt idx="3">
                  <c:v>0.04</c:v>
                </c:pt>
                <c:pt idx="4">
                  <c:v>1.6393442622950821E-2</c:v>
                </c:pt>
                <c:pt idx="5">
                  <c:v>0</c:v>
                </c:pt>
                <c:pt idx="6">
                  <c:v>0.22297297297297297</c:v>
                </c:pt>
              </c:numCache>
            </c:numRef>
          </c:val>
        </c:ser>
        <c:shape val="cylinder"/>
        <c:axId val="121116928"/>
        <c:axId val="121506816"/>
        <c:axId val="0"/>
      </c:bar3DChart>
      <c:catAx>
        <c:axId val="1211169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21506816"/>
        <c:crosses val="autoZero"/>
        <c:auto val="1"/>
        <c:lblAlgn val="ctr"/>
        <c:lblOffset val="100"/>
      </c:catAx>
      <c:valAx>
        <c:axId val="121506816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21116928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Demotivazione allo studio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Foglio1!$B$2:$B$8</c:f>
              <c:numCache>
                <c:formatCode>0.00%</c:formatCode>
                <c:ptCount val="7"/>
                <c:pt idx="0">
                  <c:v>0.15748031496062992</c:v>
                </c:pt>
                <c:pt idx="1">
                  <c:v>0.15555555555555556</c:v>
                </c:pt>
                <c:pt idx="2">
                  <c:v>0.27450980392156865</c:v>
                </c:pt>
                <c:pt idx="3">
                  <c:v>0.36</c:v>
                </c:pt>
                <c:pt idx="4">
                  <c:v>0.24590163934426229</c:v>
                </c:pt>
                <c:pt idx="5">
                  <c:v>0.08</c:v>
                </c:pt>
                <c:pt idx="6">
                  <c:v>0.41891891891891891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Disimpegno a casa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Foglio1!$C$2:$C$8</c:f>
              <c:numCache>
                <c:formatCode>0.00%</c:formatCode>
                <c:ptCount val="7"/>
                <c:pt idx="0">
                  <c:v>0.40157480314960631</c:v>
                </c:pt>
                <c:pt idx="1">
                  <c:v>0.33333333333333331</c:v>
                </c:pt>
                <c:pt idx="2">
                  <c:v>0.43137254901960786</c:v>
                </c:pt>
                <c:pt idx="3">
                  <c:v>0.42</c:v>
                </c:pt>
                <c:pt idx="4">
                  <c:v>0.24590163934426229</c:v>
                </c:pt>
                <c:pt idx="5">
                  <c:v>0.08</c:v>
                </c:pt>
                <c:pt idx="6">
                  <c:v>0.39864864864864863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Gravi lacune nei contenuti disciplinari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Foglio1!$D$2:$D$8</c:f>
              <c:numCache>
                <c:formatCode>0.00%</c:formatCode>
                <c:ptCount val="7"/>
                <c:pt idx="0">
                  <c:v>0.37795275590551181</c:v>
                </c:pt>
                <c:pt idx="1">
                  <c:v>6.6666666666666666E-2</c:v>
                </c:pt>
                <c:pt idx="2">
                  <c:v>0.33333333333333331</c:v>
                </c:pt>
                <c:pt idx="3">
                  <c:v>0.14000000000000001</c:v>
                </c:pt>
                <c:pt idx="4">
                  <c:v>0.13114754098360656</c:v>
                </c:pt>
                <c:pt idx="5">
                  <c:v>0.12</c:v>
                </c:pt>
                <c:pt idx="6">
                  <c:v>0.23648648648648649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Seri problemi di disagio giovanile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Foglio1!$E$2:$E$8</c:f>
              <c:numCache>
                <c:formatCode>0.00%</c:formatCode>
                <c:ptCount val="7"/>
                <c:pt idx="0">
                  <c:v>5.905511811023622E-2</c:v>
                </c:pt>
                <c:pt idx="1">
                  <c:v>0</c:v>
                </c:pt>
                <c:pt idx="2">
                  <c:v>0.11764705882352941</c:v>
                </c:pt>
                <c:pt idx="3">
                  <c:v>0.02</c:v>
                </c:pt>
                <c:pt idx="4">
                  <c:v>3.2786885245901641E-2</c:v>
                </c:pt>
                <c:pt idx="5">
                  <c:v>0</c:v>
                </c:pt>
                <c:pt idx="6">
                  <c:v>6.7567567567567571E-3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Seri problemi famliari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Foglio1!$F$2:$F$8</c:f>
              <c:numCache>
                <c:formatCode>0.00%</c:formatCode>
                <c:ptCount val="7"/>
                <c:pt idx="0">
                  <c:v>3.1496062992125984E-2</c:v>
                </c:pt>
                <c:pt idx="1">
                  <c:v>0</c:v>
                </c:pt>
                <c:pt idx="2">
                  <c:v>1.9607843137254902E-2</c:v>
                </c:pt>
                <c:pt idx="3">
                  <c:v>0.04</c:v>
                </c:pt>
                <c:pt idx="4">
                  <c:v>3.2786885245901641E-2</c:v>
                </c:pt>
                <c:pt idx="5">
                  <c:v>0</c:v>
                </c:pt>
                <c:pt idx="6">
                  <c:v>2.0270270270270271E-2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Frequenza irregolare dalle lezioni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Foglio1!$G$2:$G$8</c:f>
              <c:numCache>
                <c:formatCode>0.00%</c:formatCode>
                <c:ptCount val="7"/>
                <c:pt idx="0">
                  <c:v>0.15748031496062992</c:v>
                </c:pt>
                <c:pt idx="1">
                  <c:v>0.15555555555555556</c:v>
                </c:pt>
                <c:pt idx="2">
                  <c:v>0.13725490196078433</c:v>
                </c:pt>
                <c:pt idx="3">
                  <c:v>0.12</c:v>
                </c:pt>
                <c:pt idx="4">
                  <c:v>0.11475409836065574</c:v>
                </c:pt>
                <c:pt idx="5">
                  <c:v>0.04</c:v>
                </c:pt>
                <c:pt idx="6">
                  <c:v>0.22297297297297297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Comportamento scorretto in classe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Foglio1!$H$2:$H$8</c:f>
              <c:numCache>
                <c:formatCode>0.00%</c:formatCode>
                <c:ptCount val="7"/>
                <c:pt idx="0">
                  <c:v>0.12598425196850394</c:v>
                </c:pt>
                <c:pt idx="1">
                  <c:v>8.8888888888888892E-2</c:v>
                </c:pt>
                <c:pt idx="2">
                  <c:v>1.9607843137254902E-2</c:v>
                </c:pt>
                <c:pt idx="3">
                  <c:v>0</c:v>
                </c:pt>
                <c:pt idx="4">
                  <c:v>3.2786885245901641E-2</c:v>
                </c:pt>
                <c:pt idx="5">
                  <c:v>0</c:v>
                </c:pt>
                <c:pt idx="6">
                  <c:v>0.22297297297297297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Difficoltà nelle relazioni tra gli studenti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Foglio1!$I$2:$I$8</c:f>
              <c:numCache>
                <c:formatCode>0.00%</c:formatCode>
                <c:ptCount val="7"/>
                <c:pt idx="0">
                  <c:v>9.055118110236221E-2</c:v>
                </c:pt>
                <c:pt idx="1">
                  <c:v>0</c:v>
                </c:pt>
                <c:pt idx="2">
                  <c:v>0.19607843137254902</c:v>
                </c:pt>
                <c:pt idx="3">
                  <c:v>0.02</c:v>
                </c:pt>
                <c:pt idx="4">
                  <c:v>1.6393442622950821E-2</c:v>
                </c:pt>
                <c:pt idx="5">
                  <c:v>0</c:v>
                </c:pt>
                <c:pt idx="6">
                  <c:v>4.72972972972973E-2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Difficoltà di relazioni tra studenti e docenti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opz.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Foglio1!$J$2:$J$8</c:f>
              <c:numCache>
                <c:formatCode>0.00%</c:formatCode>
                <c:ptCount val="7"/>
                <c:pt idx="0">
                  <c:v>5.1181102362204724E-2</c:v>
                </c:pt>
                <c:pt idx="1">
                  <c:v>6.6666666666666666E-2</c:v>
                </c:pt>
                <c:pt idx="2">
                  <c:v>5.8823529411764705E-2</c:v>
                </c:pt>
                <c:pt idx="3">
                  <c:v>0</c:v>
                </c:pt>
                <c:pt idx="4">
                  <c:v>8.1967213114754092E-2</c:v>
                </c:pt>
                <c:pt idx="5">
                  <c:v>0</c:v>
                </c:pt>
                <c:pt idx="6">
                  <c:v>0.11486486486486487</c:v>
                </c:pt>
              </c:numCache>
            </c:numRef>
          </c:val>
        </c:ser>
        <c:shape val="cylinder"/>
        <c:axId val="131999616"/>
        <c:axId val="132001152"/>
        <c:axId val="0"/>
      </c:bar3DChart>
      <c:catAx>
        <c:axId val="131999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32001152"/>
        <c:crosses val="autoZero"/>
        <c:auto val="1"/>
        <c:lblAlgn val="ctr"/>
        <c:lblOffset val="100"/>
      </c:catAx>
      <c:valAx>
        <c:axId val="13200115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31999616"/>
        <c:crosses val="autoZero"/>
        <c:crossBetween val="between"/>
      </c:valAx>
      <c:spPr>
        <a:noFill/>
        <a:ln w="25403">
          <a:noFill/>
        </a:ln>
      </c:spPr>
    </c:plotArea>
    <c:legend>
      <c:legendPos val="r"/>
      <c:layout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% Alunni con ore di assenze &gt; 25%</c:v>
                </c:pt>
              </c:strCache>
            </c:strRef>
          </c:tx>
          <c:dLbls>
            <c:dLbl>
              <c:idx val="6"/>
              <c:layout>
                <c:manualLayout>
                  <c:x val="-2.500000000000000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</c:dLbls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Foglio1!$B$2:$B$8</c:f>
              <c:numCache>
                <c:formatCode>0.00%</c:formatCode>
                <c:ptCount val="7"/>
                <c:pt idx="0">
                  <c:v>0.11023622047244094</c:v>
                </c:pt>
                <c:pt idx="1">
                  <c:v>8.8888888888888892E-2</c:v>
                </c:pt>
                <c:pt idx="2">
                  <c:v>3.9215686274509803E-2</c:v>
                </c:pt>
                <c:pt idx="3">
                  <c:v>0.04</c:v>
                </c:pt>
                <c:pt idx="4">
                  <c:v>1.6393442622950821E-2</c:v>
                </c:pt>
                <c:pt idx="5">
                  <c:v>0</c:v>
                </c:pt>
                <c:pt idx="6">
                  <c:v>0.22297297297297297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% Alunni con frequenza irregolare</c:v>
                </c:pt>
              </c:strCache>
            </c:strRef>
          </c:tx>
          <c:dLbls>
            <c:dLbl>
              <c:idx val="6"/>
              <c:layout>
                <c:manualLayout>
                  <c:x val="2.500000000000000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Foglio1!$C$2:$C$8</c:f>
              <c:numCache>
                <c:formatCode>0.00%</c:formatCode>
                <c:ptCount val="7"/>
                <c:pt idx="0">
                  <c:v>0.15748031496062992</c:v>
                </c:pt>
                <c:pt idx="1">
                  <c:v>0.15555555555555556</c:v>
                </c:pt>
                <c:pt idx="2">
                  <c:v>0.13725490196078433</c:v>
                </c:pt>
                <c:pt idx="3">
                  <c:v>0.12</c:v>
                </c:pt>
                <c:pt idx="4">
                  <c:v>0.11475409836065574</c:v>
                </c:pt>
                <c:pt idx="5">
                  <c:v>0.04</c:v>
                </c:pt>
                <c:pt idx="6">
                  <c:v>0.22297297297297297</c:v>
                </c:pt>
              </c:numCache>
            </c:numRef>
          </c:val>
        </c:ser>
        <c:shape val="cylinder"/>
        <c:axId val="132527616"/>
        <c:axId val="132529152"/>
        <c:axId val="0"/>
      </c:bar3DChart>
      <c:catAx>
        <c:axId val="1325276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32529152"/>
        <c:crosses val="autoZero"/>
        <c:auto val="1"/>
        <c:lblAlgn val="ctr"/>
        <c:lblOffset val="100"/>
      </c:catAx>
      <c:valAx>
        <c:axId val="13252915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32527616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/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% Alunni con il 50% dei voti &lt;= 4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Foglio1!$B$2:$B$8</c:f>
              <c:numCache>
                <c:formatCode>0.00%</c:formatCode>
                <c:ptCount val="7"/>
                <c:pt idx="0">
                  <c:v>0.13779527559055119</c:v>
                </c:pt>
                <c:pt idx="1">
                  <c:v>0.24444444444444444</c:v>
                </c:pt>
                <c:pt idx="2">
                  <c:v>5.8823529411764705E-2</c:v>
                </c:pt>
                <c:pt idx="3">
                  <c:v>0.02</c:v>
                </c:pt>
                <c:pt idx="4">
                  <c:v>1.6393442622950821E-2</c:v>
                </c:pt>
                <c:pt idx="5">
                  <c:v>0</c:v>
                </c:pt>
                <c:pt idx="6">
                  <c:v>0.13513513513513514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% Alunni restanti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Foglio1!$C$2:$C$8</c:f>
              <c:numCache>
                <c:formatCode>0.00%</c:formatCode>
                <c:ptCount val="7"/>
                <c:pt idx="0">
                  <c:v>0.63385826771653542</c:v>
                </c:pt>
                <c:pt idx="1">
                  <c:v>0.68888888888888888</c:v>
                </c:pt>
                <c:pt idx="2">
                  <c:v>0.82352941176470584</c:v>
                </c:pt>
                <c:pt idx="3">
                  <c:v>0.88</c:v>
                </c:pt>
                <c:pt idx="4">
                  <c:v>0.73770491803278693</c:v>
                </c:pt>
                <c:pt idx="5">
                  <c:v>0.76</c:v>
                </c:pt>
                <c:pt idx="6">
                  <c:v>0.7567567567567568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% Alunni con la totalità dei voti &gt;= 6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Foglio1!$D$2:$D$8</c:f>
              <c:numCache>
                <c:formatCode>0.00%</c:formatCode>
                <c:ptCount val="7"/>
                <c:pt idx="0">
                  <c:v>0.2283464566929134</c:v>
                </c:pt>
                <c:pt idx="1">
                  <c:v>6.6666666666666666E-2</c:v>
                </c:pt>
                <c:pt idx="2">
                  <c:v>0.11764705882352941</c:v>
                </c:pt>
                <c:pt idx="3">
                  <c:v>0.1</c:v>
                </c:pt>
                <c:pt idx="4">
                  <c:v>0.24590163934426229</c:v>
                </c:pt>
                <c:pt idx="5">
                  <c:v>0.24</c:v>
                </c:pt>
                <c:pt idx="6">
                  <c:v>0.10810810810810811</c:v>
                </c:pt>
              </c:numCache>
            </c:numRef>
          </c:val>
        </c:ser>
        <c:shape val="cylinder"/>
        <c:axId val="133940352"/>
        <c:axId val="133941888"/>
        <c:axId val="0"/>
      </c:bar3DChart>
      <c:catAx>
        <c:axId val="1339403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33941888"/>
        <c:crosses val="autoZero"/>
        <c:auto val="1"/>
        <c:lblAlgn val="ctr"/>
        <c:lblOffset val="100"/>
      </c:catAx>
      <c:valAx>
        <c:axId val="13394188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33940352"/>
        <c:crosses val="autoZero"/>
        <c:crossBetween val="between"/>
      </c:valAx>
      <c:spPr>
        <a:noFill/>
        <a:ln w="25395">
          <a:noFill/>
        </a:ln>
      </c:spPr>
    </c:plotArea>
    <c:legend>
      <c:legendPos val="r"/>
      <c:layout/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9.0281945805403441E-2"/>
          <c:y val="0.27334860227172852"/>
          <c:w val="0.53105697774560634"/>
          <c:h val="0.400870019284359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% Note sul registro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Foglio1!$B$2:$B$8</c:f>
              <c:numCache>
                <c:formatCode>0.00%</c:formatCode>
                <c:ptCount val="7"/>
                <c:pt idx="0">
                  <c:v>0.49606299212598426</c:v>
                </c:pt>
                <c:pt idx="1">
                  <c:v>0.46666666666666667</c:v>
                </c:pt>
                <c:pt idx="2">
                  <c:v>0.41176470588235292</c:v>
                </c:pt>
                <c:pt idx="3">
                  <c:v>0.02</c:v>
                </c:pt>
                <c:pt idx="4">
                  <c:v>0.11475409836065574</c:v>
                </c:pt>
                <c:pt idx="5">
                  <c:v>0.36</c:v>
                </c:pt>
                <c:pt idx="6">
                  <c:v>0.77027027027027029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% Alunni con un numero di note &gt; 2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Foglio1!$C$2:$C$8</c:f>
              <c:numCache>
                <c:formatCode>0.00%</c:formatCode>
                <c:ptCount val="7"/>
                <c:pt idx="0">
                  <c:v>0.1141732283464567</c:v>
                </c:pt>
                <c:pt idx="1">
                  <c:v>4.4444444444444446E-2</c:v>
                </c:pt>
                <c:pt idx="2">
                  <c:v>7.8431372549019607E-2</c:v>
                </c:pt>
                <c:pt idx="3">
                  <c:v>0</c:v>
                </c:pt>
                <c:pt idx="4">
                  <c:v>1.6393442622950821E-2</c:v>
                </c:pt>
                <c:pt idx="5">
                  <c:v>0.04</c:v>
                </c:pt>
                <c:pt idx="6">
                  <c:v>0.22972972972972974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% Sospensioni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Foglio1!$D$2:$D$8</c:f>
              <c:numCache>
                <c:formatCode>0.00%</c:formatCode>
                <c:ptCount val="7"/>
                <c:pt idx="0">
                  <c:v>7.874015748031496E-3</c:v>
                </c:pt>
                <c:pt idx="1">
                  <c:v>0.15555555555555556</c:v>
                </c:pt>
                <c:pt idx="2">
                  <c:v>0.19607843137254902</c:v>
                </c:pt>
                <c:pt idx="3">
                  <c:v>0</c:v>
                </c:pt>
                <c:pt idx="4">
                  <c:v>0.24590163934426229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% Alunni con un voto in condota &gt;= 5</c:v>
                </c:pt>
              </c:strCache>
            </c:strRef>
          </c:tx>
          <c:cat>
            <c:strRef>
              <c:f>Foglio1!$A$2:$A$8</c:f>
              <c:strCache>
                <c:ptCount val="7"/>
                <c:pt idx="0">
                  <c:v>Indirizzo 1</c:v>
                </c:pt>
                <c:pt idx="1">
                  <c:v>Indirizzo 2</c:v>
                </c:pt>
                <c:pt idx="2">
                  <c:v>Biennio Indirizzo 3</c:v>
                </c:pt>
                <c:pt idx="3">
                  <c:v>Triennio Indirizzo 3 opz 1</c:v>
                </c:pt>
                <c:pt idx="4">
                  <c:v>Triennio Indirizzo 3 opz 2</c:v>
                </c:pt>
                <c:pt idx="5">
                  <c:v>Indirizzo 4</c:v>
                </c:pt>
                <c:pt idx="6">
                  <c:v>ISTITUTO - 2</c:v>
                </c:pt>
              </c:strCache>
            </c:strRef>
          </c:cat>
          <c:val>
            <c:numRef>
              <c:f>Foglio1!$E$2:$E$8</c:f>
              <c:numCache>
                <c:formatCode>0.00%</c:formatCode>
                <c:ptCount val="7"/>
                <c:pt idx="0">
                  <c:v>5.5118110236220472E-2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1.6393442622950821E-2</c:v>
                </c:pt>
                <c:pt idx="5">
                  <c:v>0</c:v>
                </c:pt>
                <c:pt idx="6">
                  <c:v>0.12837837837837837</c:v>
                </c:pt>
              </c:numCache>
            </c:numRef>
          </c:val>
        </c:ser>
        <c:shape val="cylinder"/>
        <c:axId val="134971392"/>
        <c:axId val="135036288"/>
        <c:axId val="0"/>
      </c:bar3DChart>
      <c:catAx>
        <c:axId val="1349713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3"/>
            </a:pPr>
            <a:endParaRPr lang="it-IT"/>
          </a:p>
        </c:txPr>
        <c:crossAx val="135036288"/>
        <c:crosses val="autoZero"/>
        <c:auto val="1"/>
        <c:lblAlgn val="ctr"/>
        <c:lblOffset val="100"/>
      </c:catAx>
      <c:valAx>
        <c:axId val="135036288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393"/>
            </a:pPr>
            <a:endParaRPr lang="it-IT"/>
          </a:p>
        </c:txPr>
        <c:crossAx val="134971392"/>
        <c:crosses val="autoZero"/>
        <c:crossBetween val="between"/>
      </c:valAx>
      <c:spPr>
        <a:noFill/>
        <a:ln w="25388">
          <a:noFill/>
        </a:ln>
      </c:spPr>
    </c:plotArea>
    <c:legend>
      <c:legendPos val="r"/>
      <c:layout>
        <c:manualLayout>
          <c:xMode val="edge"/>
          <c:yMode val="edge"/>
          <c:x val="0.65820528513837429"/>
          <c:y val="0.27945135223166045"/>
          <c:w val="0.24299286580748886"/>
          <c:h val="0.45948185564132127"/>
        </c:manualLayout>
      </c:layout>
      <c:txPr>
        <a:bodyPr/>
        <a:lstStyle/>
        <a:p>
          <a:pPr>
            <a:defRPr sz="1393"/>
          </a:pPr>
          <a:endParaRPr lang="it-IT"/>
        </a:p>
      </c:txPr>
    </c:legend>
    <c:plotVisOnly val="1"/>
    <c:dispBlanksAs val="gap"/>
  </c:chart>
  <c:txPr>
    <a:bodyPr/>
    <a:lstStyle/>
    <a:p>
      <a:pPr>
        <a:defRPr sz="1793"/>
      </a:pPr>
      <a:endParaRPr lang="it-IT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185B367-8109-454E-A131-B830B69BCC23}" type="datetimeFigureOut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5431E63-AC92-44E7-B21E-088F7153E42A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030279-DF64-4A95-9D2A-C0D70C5DA24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332576-5C75-4EC1-9C2B-7328AF70FE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E0E55-1E55-494C-BBEA-1DCCEF07105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4074BB-F1DE-4FA5-AD56-BB46E9956A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3C69DC-3CCE-41B7-B6BD-46403B27C2C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9A5BF1-5139-43CF-80A7-63F4138604D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5B629-0161-41BB-8D67-6539C8F0D4B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4B901C-ACFE-4FD1-9503-A0271C6E76E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6BFA46-802F-4F47-A7F3-829389DE71A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30BB63-1F5B-441B-929F-028F334E888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D93DF3-F432-4C34-B536-7013A94AF4D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FE1956-4685-4F7B-B7B5-ED6BA54B854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4D961C-7B25-4E34-B2C6-491E5E242D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A776F1-9D2D-4025-BB1A-5BB22289AF4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08C804-1ED5-41C9-BF0E-07F468984C3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2B4C69-84C2-4B4B-9F62-B3BF2F3306C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011817F-4954-448E-ACA5-0398F034C67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DFCD6-2C30-475C-BFC0-31BB4B84625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E43D50-039B-4DF7-B090-09449F701D6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7DF82E-017D-4F72-B7DF-53068973C19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5C7BB3-3E0B-4429-AD7F-69EAD50A9A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57487A-2CAA-49FD-BB60-D7F7569BA1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FEC61F-159F-46F3-82D5-8FBEFF4E3C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2B38D9DE-BAAD-48DC-9388-4F7EF151FB8A}" type="datetime1">
              <a:rPr lang="en-US"/>
              <a:pPr>
                <a:defRPr/>
              </a:pPr>
              <a:t>1/27/2015</a:t>
            </a:fld>
            <a:endParaRPr lang="en-US" sz="1600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CDFE9D2-31E9-44FB-96BB-D754C64653D0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4E440-0D67-4E34-AE60-CEFC9660D9FC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F4B0E-9398-4666-88A1-E3FE5C52B13A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Shape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5E424-C7EE-4737-86F5-014890219BA8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37124-BC15-4ED7-A6C2-BA6BD8371FEC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0CF98-D2AB-4B4B-9506-877885A2E54A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705B1-19E7-4646-968D-53C5CC481852}" type="slidenum">
              <a:rPr lang="en-US"/>
              <a:pPr>
                <a:defRPr/>
              </a:pPr>
              <a:t>‹N›</a:t>
            </a:fld>
            <a:endParaRPr lang="en-US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30858-2E7C-4610-A172-4FDABA4B549E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5DB8B02-CD31-4763-9FF2-2223C1B0AEA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862E3-4E96-4C2F-9624-354256BDD2D8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D5EDBBE-2932-40C0-980E-050E3BAA8FD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80A2-CADD-4CDD-9D9D-9DBFF66066B1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CE93ABB-E79A-4B23-8530-74B73D1FBC5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7AE1D-32EC-4752-842E-FB9058353E06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AE61-DA14-49D0-B334-AD0AC78B81A1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7D410-75A1-4BCF-B56A-4706C7552024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D971E18-D604-492F-96FC-A168EC9B2AB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traight Connector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69360-776B-4C9F-9C5C-DA89B262B3A2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0ACAA-FDF9-43C1-8D8B-4F7CCA93B643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1C0B8-E8B5-49BE-B784-93C5CE0522FA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37EB5-A180-4FFD-94FE-D575B8A5AC13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magine 10" descr="banner_bg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6775" y="0"/>
            <a:ext cx="44672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6040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B3B9DC3-8BF5-441A-B024-8C09372998D0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2F3EB25-A02A-447F-9A6B-037AC41A5045}" type="slidenum">
              <a:rPr lang="en-US"/>
              <a:pPr>
                <a:defRPr/>
              </a:pPr>
              <a:t>‹N›</a:t>
            </a:fld>
            <a:endParaRPr lang="en-US" sz="1600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515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3" r:id="rId1"/>
    <p:sldLayoutId id="2147484454" r:id="rId2"/>
    <p:sldLayoutId id="2147484455" r:id="rId3"/>
    <p:sldLayoutId id="2147484456" r:id="rId4"/>
    <p:sldLayoutId id="2147484457" r:id="rId5"/>
    <p:sldLayoutId id="2147484458" r:id="rId6"/>
    <p:sldLayoutId id="2147484459" r:id="rId7"/>
    <p:sldLayoutId id="2147484460" r:id="rId8"/>
    <p:sldLayoutId id="2147484461" r:id="rId9"/>
    <p:sldLayoutId id="2147484462" r:id="rId10"/>
    <p:sldLayoutId id="21474844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549FB3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Foglio_di_lavoro_di_Microsoft_Office_Excel_97-20033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Foglio_di_lavoro_di_Microsoft_Office_Excel_97-20034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Foglio_di_lavoro_di_Microsoft_Office_Excel_97-20035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Foglio_di_lavoro_di_Microsoft_Office_Excel_97-20036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Foglio_di_lavoro_di_Microsoft_Office_Excel_97-20037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Foglio_di_lavoro_di_Microsoft_Office_Excel_97-20038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Foglio_di_lavoro_di_Microsoft_Office_Excel_97-20039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Foglio_di_lavoro_di_Microsoft_Office_Excel_97-200310.xls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Foglio_di_lavoro_di_Microsoft_Office_Excel_97-200311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Foglio_di_lavoro_di_Microsoft_Office_Excel_97-200313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Foglio_di_lavoro_di_Microsoft_Office_Excel_97-200314.xls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115616" y="3645024"/>
            <a:ext cx="7029400" cy="136815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/>
              <a:t>Monitoraggio primo Quadrimestre</a:t>
            </a:r>
            <a:br>
              <a:rPr lang="it-IT" dirty="0" smtClean="0"/>
            </a:br>
            <a:r>
              <a:rPr lang="it-IT" sz="2200" dirty="0" smtClean="0"/>
              <a:t>Dispersione Scolastica – Programmazione Didattica</a:t>
            </a:r>
            <a:br>
              <a:rPr lang="it-IT" sz="2200" dirty="0" smtClean="0"/>
            </a:br>
            <a:r>
              <a:rPr lang="it-IT" sz="2000" dirty="0" smtClean="0"/>
              <a:t>Istituto </a:t>
            </a:r>
            <a:r>
              <a:rPr lang="it-IT" sz="2000" dirty="0" err="1" smtClean="0"/>
              <a:t>………………………………………………………………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Anno Scolastico 2012 - 2013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>
              <a:ln/>
              <a:gradFill flip="none">
                <a:gsLst>
                  <a:gs pos="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46000">
                    <a:schemeClr val="accent6">
                      <a:tint val="70000"/>
                      <a:shade val="100000"/>
                      <a:hueMod val="100000"/>
                      <a:satMod val="195000"/>
                    </a:schemeClr>
                  </a:gs>
                  <a:gs pos="100000">
                    <a:schemeClr val="accent6">
                      <a:tint val="100000"/>
                      <a:shade val="60000"/>
                      <a:hueMod val="100000"/>
                      <a:satMod val="19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219200" y="5056188"/>
            <a:ext cx="6858000" cy="533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it-IT" sz="1800" dirty="0" smtClean="0"/>
              <a:t>A cura dei </a:t>
            </a:r>
            <a:r>
              <a:rPr lang="it-IT" sz="1800" dirty="0" err="1" smtClean="0"/>
              <a:t>Proff</a:t>
            </a:r>
            <a:r>
              <a:rPr lang="it-IT" sz="1800" dirty="0" smtClean="0"/>
              <a:t>. </a:t>
            </a:r>
            <a:r>
              <a:rPr lang="it-IT" sz="1800" dirty="0" err="1" smtClean="0"/>
              <a:t>……………………………</a:t>
            </a:r>
            <a:r>
              <a:rPr lang="it-IT" sz="1800" dirty="0" smtClean="0"/>
              <a:t>.   </a:t>
            </a:r>
            <a:r>
              <a:rPr lang="it-IT" sz="1800" dirty="0" err="1" smtClean="0"/>
              <a:t>……………………</a:t>
            </a:r>
            <a:r>
              <a:rPr lang="it-IT" sz="1800" dirty="0" smtClean="0"/>
              <a:t>..</a:t>
            </a: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2296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b="1" dirty="0" err="1" smtClean="0">
                <a:solidFill>
                  <a:schemeClr val="accent6"/>
                </a:solidFill>
              </a:rPr>
              <a:t>CdC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5122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5122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435975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b="1" dirty="0" err="1" smtClean="0">
                <a:solidFill>
                  <a:schemeClr val="accent6"/>
                </a:solidFill>
              </a:rPr>
              <a:t>CdC</a:t>
            </a:r>
            <a:r>
              <a:rPr lang="it-IT" b="1" dirty="0" smtClean="0">
                <a:solidFill>
                  <a:schemeClr val="accent6"/>
                </a:solidFill>
              </a:rPr>
              <a:t> (per Settore)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4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50800" y="1196975"/>
          <a:ext cx="8642350" cy="518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000" b="1" dirty="0" err="1" smtClean="0">
                <a:solidFill>
                  <a:schemeClr val="accent6"/>
                </a:solidFill>
              </a:rPr>
              <a:t>CdC</a:t>
            </a:r>
            <a:r>
              <a:rPr lang="it-IT" sz="2000" b="1" dirty="0" smtClean="0">
                <a:solidFill>
                  <a:schemeClr val="accent6"/>
                </a:solidFill>
              </a:rPr>
              <a:t> </a:t>
            </a:r>
            <a:r>
              <a:rPr lang="it-IT" sz="2000" b="1" dirty="0" smtClean="0">
                <a:solidFill>
                  <a:schemeClr val="accent6"/>
                </a:solidFill>
              </a:rPr>
              <a:t>(Indirizzo 1)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7170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7170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000" b="1" dirty="0" err="1" smtClean="0">
                <a:solidFill>
                  <a:schemeClr val="accent6"/>
                </a:solidFill>
              </a:rPr>
              <a:t>CdC</a:t>
            </a:r>
            <a:r>
              <a:rPr lang="it-IT" sz="2000" b="1" dirty="0" smtClean="0">
                <a:solidFill>
                  <a:schemeClr val="accent6"/>
                </a:solidFill>
              </a:rPr>
              <a:t> </a:t>
            </a:r>
            <a:r>
              <a:rPr lang="it-IT" sz="2000" b="1" dirty="0" smtClean="0">
                <a:solidFill>
                  <a:schemeClr val="accent6"/>
                </a:solidFill>
              </a:rPr>
              <a:t>(Indirizzo 2)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8194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8194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18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1800" b="1" dirty="0" err="1" smtClean="0">
                <a:solidFill>
                  <a:schemeClr val="accent6"/>
                </a:solidFill>
              </a:rPr>
              <a:t>CdC</a:t>
            </a:r>
            <a:r>
              <a:rPr lang="it-IT" sz="1800" b="1" dirty="0" smtClean="0">
                <a:solidFill>
                  <a:schemeClr val="accent6"/>
                </a:solidFill>
              </a:rPr>
              <a:t> (Biennio </a:t>
            </a:r>
            <a:r>
              <a:rPr lang="it-IT" sz="1800" b="1" dirty="0" smtClean="0">
                <a:solidFill>
                  <a:schemeClr val="accent6"/>
                </a:solidFill>
              </a:rPr>
              <a:t>Indirizzo 3)</a:t>
            </a:r>
            <a:endParaRPr lang="it-IT" sz="18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9218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9218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000" b="1" dirty="0" err="1" smtClean="0">
                <a:solidFill>
                  <a:schemeClr val="accent6"/>
                </a:solidFill>
              </a:rPr>
              <a:t>CdC</a:t>
            </a:r>
            <a:r>
              <a:rPr lang="it-IT" sz="2000" b="1" dirty="0" smtClean="0">
                <a:solidFill>
                  <a:schemeClr val="accent6"/>
                </a:solidFill>
              </a:rPr>
              <a:t> (Triennio </a:t>
            </a:r>
            <a:r>
              <a:rPr lang="it-IT" sz="2000" b="1" dirty="0" smtClean="0">
                <a:solidFill>
                  <a:schemeClr val="accent6"/>
                </a:solidFill>
              </a:rPr>
              <a:t>Indirizzo 3 opzione 1)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0242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10242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000" b="1" dirty="0" err="1" smtClean="0">
                <a:solidFill>
                  <a:schemeClr val="accent6"/>
                </a:solidFill>
              </a:rPr>
              <a:t>CdC</a:t>
            </a:r>
            <a:r>
              <a:rPr lang="it-IT" sz="2000" b="1" dirty="0" smtClean="0">
                <a:solidFill>
                  <a:schemeClr val="accent6"/>
                </a:solidFill>
              </a:rPr>
              <a:t> (Triennio </a:t>
            </a:r>
            <a:r>
              <a:rPr lang="it-IT" sz="2000" b="1" dirty="0" smtClean="0">
                <a:solidFill>
                  <a:schemeClr val="accent6"/>
                </a:solidFill>
              </a:rPr>
              <a:t>Indirizzo 3 opzione 2)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1266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11266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000" b="1" dirty="0" err="1" smtClean="0">
                <a:solidFill>
                  <a:schemeClr val="accent6"/>
                </a:solidFill>
              </a:rPr>
              <a:t>CdC</a:t>
            </a:r>
            <a:r>
              <a:rPr lang="it-IT" sz="2000" b="1" dirty="0" smtClean="0">
                <a:solidFill>
                  <a:schemeClr val="accent6"/>
                </a:solidFill>
              </a:rPr>
              <a:t> </a:t>
            </a:r>
            <a:r>
              <a:rPr lang="it-IT" sz="2000" b="1" dirty="0" smtClean="0">
                <a:solidFill>
                  <a:schemeClr val="accent6"/>
                </a:solidFill>
              </a:rPr>
              <a:t>(Indirizzo 4)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2290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12290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50825" y="228600"/>
            <a:ext cx="8893175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Problemi individuati dal </a:t>
            </a:r>
            <a:r>
              <a:rPr lang="it-IT" sz="2400" b="1" dirty="0" err="1" smtClean="0">
                <a:solidFill>
                  <a:schemeClr val="accent6"/>
                </a:solidFill>
              </a:rPr>
              <a:t>CdC</a:t>
            </a:r>
            <a:r>
              <a:rPr lang="it-IT" sz="2400" b="1" dirty="0" smtClean="0">
                <a:solidFill>
                  <a:schemeClr val="accent6"/>
                </a:solidFill>
              </a:rPr>
              <a:t> </a:t>
            </a:r>
            <a:r>
              <a:rPr lang="it-IT" sz="2400" b="1" dirty="0" smtClean="0">
                <a:solidFill>
                  <a:schemeClr val="accent6"/>
                </a:solidFill>
              </a:rPr>
              <a:t>(Istituto 2)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3314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636588" y="1219200"/>
          <a:ext cx="8507412" cy="4937125"/>
        </p:xfrm>
        <a:graphic>
          <a:graphicData uri="http://schemas.openxmlformats.org/presentationml/2006/ole">
            <p:oleObj spid="_x0000_s13314" r:id="rId4" imgW="8510754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Frequenza irregolare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661988" y="1247775"/>
          <a:ext cx="8128000" cy="483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Programmazione didattica – dispersione scolastica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25622" name="Group 22"/>
          <p:cNvGraphicFramePr>
            <a:graphicFrameLocks noGrp="1"/>
          </p:cNvGraphicFramePr>
          <p:nvPr>
            <p:ph sz="quarter" idx="4294967295"/>
          </p:nvPr>
        </p:nvGraphicFramePr>
        <p:xfrm>
          <a:off x="708025" y="1219200"/>
          <a:ext cx="8435975" cy="1859280"/>
        </p:xfrm>
        <a:graphic>
          <a:graphicData uri="http://schemas.openxmlformats.org/drawingml/2006/table">
            <a:tbl>
              <a:tblPr/>
              <a:tblGrid>
                <a:gridCol w="2811463"/>
                <a:gridCol w="2811462"/>
                <a:gridCol w="2813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Schede distribuite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Schede restituite compilate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sp>
        <p:nvSpPr>
          <p:cNvPr id="39939" name="Rectangle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mtClean="0"/>
              <a:t>N° Alunni con il 50% di voti &lt;= 4</a:t>
            </a:r>
          </a:p>
          <a:p>
            <a:pPr eaLnBrk="1" hangingPunct="1"/>
            <a:r>
              <a:rPr lang="it-IT" smtClean="0"/>
              <a:t>N° Alunni con la totalità dei voti &gt;= 6</a:t>
            </a:r>
          </a:p>
          <a:p>
            <a:pPr eaLnBrk="1" hangingPunct="1"/>
            <a:r>
              <a:rPr lang="it-IT" smtClean="0"/>
              <a:t>N° Alunni restanti </a:t>
            </a:r>
          </a:p>
          <a:p>
            <a:pPr eaLnBrk="1" hangingPunct="1"/>
            <a:r>
              <a:rPr lang="it-IT" smtClean="0"/>
              <a:t>% Alunni con il 50% di voti &lt;= 4</a:t>
            </a:r>
          </a:p>
          <a:p>
            <a:pPr eaLnBrk="1" hangingPunct="1"/>
            <a:r>
              <a:rPr lang="it-IT" smtClean="0"/>
              <a:t>% Alunni con la totalità dei voti &gt;= 6</a:t>
            </a:r>
          </a:p>
          <a:p>
            <a:pPr eaLnBrk="1" hangingPunct="1"/>
            <a:r>
              <a:rPr lang="it-IT" smtClean="0"/>
              <a:t>% Alunni restanti </a:t>
            </a:r>
          </a:p>
          <a:p>
            <a:pPr eaLnBrk="1" hangingPunct="1"/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755650" y="1268413"/>
          <a:ext cx="7272808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973"/>
                <a:gridCol w="2537026"/>
                <a:gridCol w="1691351"/>
                <a:gridCol w="2452458"/>
              </a:tblGrid>
              <a:tr h="370840">
                <a:tc>
                  <a:txBody>
                    <a:bodyPr/>
                    <a:lstStyle/>
                    <a:p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con il 50% di voti &lt;= 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restanti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con la totalità dei voti &gt;= 6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11,20%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71,61%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17,19%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755650" y="3046413"/>
          <a:ext cx="734481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504056"/>
                <a:gridCol w="2160240"/>
                <a:gridCol w="1440160"/>
                <a:gridCol w="2088231"/>
              </a:tblGrid>
              <a:tr h="370840">
                <a:tc>
                  <a:txBody>
                    <a:bodyPr/>
                    <a:lstStyle/>
                    <a:p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con il 50% di voti &lt;= 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restanti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Alunni con la totalità dei voti &gt;= 6</a:t>
                      </a:r>
                    </a:p>
                  </a:txBody>
                  <a:tcPr horzOverflow="overflow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itchFamily="34" charset="0"/>
                          <a:cs typeface="Arial" pitchFamily="34" charset="0"/>
                        </a:rPr>
                        <a:t>2012/13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454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109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11,20%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71,61%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17,19%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itchFamily="34" charset="0"/>
                          <a:cs typeface="Arial" pitchFamily="34" charset="0"/>
                        </a:rPr>
                        <a:t>2011/12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10,42%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74,36%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15,22%</a:t>
                      </a:r>
                    </a:p>
                  </a:txBody>
                  <a:tcPr marL="9525" marR="9525" marT="9525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Arial" pitchFamily="34" charset="0"/>
                          <a:cs typeface="Arial" pitchFamily="34" charset="0"/>
                        </a:rPr>
                        <a:t>2010/11</a:t>
                      </a:r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err="1" smtClean="0">
                          <a:latin typeface="Arial" pitchFamily="34" charset="0"/>
                          <a:cs typeface="Arial" pitchFamily="34" charset="0"/>
                        </a:rPr>
                        <a:t>N°</a:t>
                      </a:r>
                      <a:endParaRPr lang="it-I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it-I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17,26%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65,01%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17,73%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536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presentationml/2006/ole">
            <p:oleObj spid="_x0000_s15362" r:id="rId4" imgW="8230313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</a:t>
            </a:r>
            <a:endParaRPr lang="it-IT" dirty="0"/>
          </a:p>
        </p:txBody>
      </p:sp>
      <p:graphicFrame>
        <p:nvGraphicFramePr>
          <p:cNvPr id="16386" name="Segnaposto contenuto 3"/>
          <p:cNvGraphicFramePr>
            <a:graphicFrameLocks noGrp="1"/>
          </p:cNvGraphicFramePr>
          <p:nvPr>
            <p:ph sz="quarter" idx="4294967295"/>
          </p:nvPr>
        </p:nvGraphicFramePr>
        <p:xfrm>
          <a:off x="0" y="1168400"/>
          <a:ext cx="8331200" cy="5038725"/>
        </p:xfrm>
        <a:graphic>
          <a:graphicData uri="http://schemas.openxmlformats.org/presentationml/2006/ole">
            <p:oleObj spid="_x0000_s16386" r:id="rId3" imgW="8327858" imgH="503573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 (per Settore)</a:t>
            </a: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0" y="1219200"/>
          <a:ext cx="8064896" cy="3429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8080"/>
                <a:gridCol w="587307"/>
                <a:gridCol w="1377609"/>
                <a:gridCol w="827333"/>
                <a:gridCol w="1184397"/>
                <a:gridCol w="847334"/>
                <a:gridCol w="1482836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Settori</a:t>
                      </a:r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itchFamily="34" charset="0"/>
                          <a:cs typeface="Arial" pitchFamily="34" charset="0"/>
                        </a:rPr>
                        <a:t>Alunni con il 50% di voti &lt;= 4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itchFamily="34" charset="0"/>
                          <a:cs typeface="Arial" pitchFamily="34" charset="0"/>
                        </a:rPr>
                        <a:t>Alunni restanti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Arial" pitchFamily="34" charset="0"/>
                          <a:cs typeface="Arial" pitchFamily="34" charset="0"/>
                        </a:rPr>
                        <a:t>Alunni con la totalità dei voti &gt;= 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13,78%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63,39%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22,83%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24,44%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68,89%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6,67%</a:t>
                      </a:r>
                    </a:p>
                  </a:txBody>
                  <a:tcPr marL="9525" marR="9525" marT="9525" marB="0" anchor="ctr"/>
                </a:tc>
              </a:tr>
              <a:tr h="513968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Biennio: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5,88%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42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82,35%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11,76%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opzione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88,00%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10,00%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opzione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1,64%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73,77%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24,59%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4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76,00%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24,00%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ISTITUTO</a:t>
                      </a:r>
                      <a:r>
                        <a:rPr lang="it-IT" sz="12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- 2</a:t>
                      </a:r>
                      <a:endParaRPr lang="it-IT" sz="1200" b="1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13,51%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75,68%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10,81%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Profitto (per Settore)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4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50800" y="1270000"/>
          <a:ext cx="8128000" cy="483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sp>
        <p:nvSpPr>
          <p:cNvPr id="43011" name="Rectangle 2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mtClean="0"/>
              <a:t>N° Note sul registro di classe </a:t>
            </a:r>
          </a:p>
          <a:p>
            <a:pPr eaLnBrk="1" hangingPunct="1"/>
            <a:r>
              <a:rPr lang="it-IT" smtClean="0"/>
              <a:t>% Note sul registro di classe</a:t>
            </a:r>
          </a:p>
          <a:p>
            <a:pPr eaLnBrk="1" hangingPunct="1"/>
            <a:r>
              <a:rPr lang="it-IT" smtClean="0"/>
              <a:t>N° Alunni con un numero di note &gt; 2</a:t>
            </a:r>
          </a:p>
          <a:p>
            <a:pPr eaLnBrk="1" hangingPunct="1"/>
            <a:r>
              <a:rPr lang="it-IT" smtClean="0"/>
              <a:t>%  Alunni con un numero di note &gt; 2</a:t>
            </a:r>
          </a:p>
          <a:p>
            <a:pPr eaLnBrk="1" hangingPunct="1"/>
            <a:r>
              <a:rPr lang="it-IT" smtClean="0"/>
              <a:t>N° Giorni di sospensione </a:t>
            </a:r>
          </a:p>
          <a:p>
            <a:pPr eaLnBrk="1" hangingPunct="1"/>
            <a:r>
              <a:rPr lang="it-IT" smtClean="0"/>
              <a:t>%  giorni di sospensione</a:t>
            </a:r>
          </a:p>
          <a:p>
            <a:pPr eaLnBrk="1" hangingPunct="1"/>
            <a:r>
              <a:rPr lang="it-IT" smtClean="0"/>
              <a:t>N° Alunni con un voto di condotta &lt;= 5</a:t>
            </a:r>
          </a:p>
          <a:p>
            <a:pPr eaLnBrk="1" hangingPunct="1"/>
            <a:r>
              <a:rPr lang="it-IT" smtClean="0"/>
              <a:t>%  Alunni con un voto di condotta &lt;=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37935" name="Group 47"/>
          <p:cNvGraphicFramePr>
            <a:graphicFrameLocks noGrp="1"/>
          </p:cNvGraphicFramePr>
          <p:nvPr>
            <p:ph sz="quarter" idx="4294967295"/>
          </p:nvPr>
        </p:nvGraphicFramePr>
        <p:xfrm>
          <a:off x="708025" y="1219200"/>
          <a:ext cx="8435976" cy="1565910"/>
        </p:xfrm>
        <a:graphic>
          <a:graphicData uri="http://schemas.openxmlformats.org/drawingml/2006/table">
            <a:tbl>
              <a:tblPr/>
              <a:tblGrid>
                <a:gridCol w="586408"/>
                <a:gridCol w="1440160"/>
                <a:gridCol w="1512168"/>
                <a:gridCol w="1872208"/>
                <a:gridCol w="1466990"/>
                <a:gridCol w="155804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N°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 Alunni frequentanti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Note sul registro di classe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Alunni con un numero di note &gt;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Giorni di sospensione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Alunni con un voto in condotta &lt;=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299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47,16%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11,20%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sng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33,66%</a:t>
                      </a:r>
                      <a:endParaRPr lang="it-IT" sz="1800" b="1" i="0" u="sng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5,36%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Segnaposto contenuto 4"/>
          <p:cNvGraphicFramePr>
            <a:graphicFrameLocks noGrp="1"/>
          </p:cNvGraphicFramePr>
          <p:nvPr/>
        </p:nvGraphicFramePr>
        <p:xfrm>
          <a:off x="360363" y="4221163"/>
          <a:ext cx="8424862" cy="950595"/>
        </p:xfrm>
        <a:graphic>
          <a:graphicData uri="http://schemas.openxmlformats.org/drawingml/2006/table">
            <a:tbl>
              <a:tblPr/>
              <a:tblGrid>
                <a:gridCol w="666750"/>
                <a:gridCol w="2609850"/>
                <a:gridCol w="3078162"/>
                <a:gridCol w="20701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Note sul registro di classe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Giorni di scuola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Rapporto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299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101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2,96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</a:tr>
            </a:tbl>
          </a:graphicData>
        </a:graphic>
      </p:graphicFrame>
      <p:sp>
        <p:nvSpPr>
          <p:cNvPr id="7" name="CasellaDiTesto 6"/>
          <p:cNvSpPr>
            <a:spLocks noChangeArrowheads="1"/>
          </p:cNvSpPr>
          <p:nvPr/>
        </p:nvSpPr>
        <p:spPr bwMode="auto">
          <a:xfrm>
            <a:off x="6732588" y="3141663"/>
            <a:ext cx="1800225" cy="714375"/>
          </a:xfrm>
          <a:prstGeom prst="wedgeRoundRectCallout">
            <a:avLst>
              <a:gd name="adj1" fmla="val -56384"/>
              <a:gd name="adj2" fmla="val -10018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Indica la percentuale relativamente ai giorni di scuola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323850" y="1404938"/>
          <a:ext cx="856895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432048"/>
                <a:gridCol w="1224136"/>
                <a:gridCol w="1584176"/>
                <a:gridCol w="1728192"/>
                <a:gridCol w="1296144"/>
                <a:gridCol w="144016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N°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 Alunni frequentanti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Note sul registro di classe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Alunni con un numero di note &gt; 2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Giorni di sospensione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</a:rPr>
                        <a:t>Alunni con un voto in condotta &lt;= 5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2012/13</a:t>
                      </a:r>
                      <a:endParaRPr lang="it-IT" sz="14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634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299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71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34</a:t>
                      </a:r>
                    </a:p>
                  </a:txBody>
                  <a:tcPr marL="9525" marR="9525" marT="9525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47,16%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11,20%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33,66%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5,36%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2011/12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624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266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72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L="9525" marR="9525" marT="9525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42,63%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11,54%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17,43%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2,88%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2010/11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>
                          <a:latin typeface="Arial" pitchFamily="34" charset="0"/>
                          <a:cs typeface="Arial" pitchFamily="34" charset="0"/>
                        </a:rPr>
                        <a:t>N°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643</a:t>
                      </a:r>
                      <a:endParaRPr lang="it-IT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it-IT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39,04%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12,87%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2,33%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8434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-252536" y="1196752"/>
          <a:ext cx="8229600" cy="4937125"/>
        </p:xfrm>
        <a:graphic>
          <a:graphicData uri="http://schemas.openxmlformats.org/presentationml/2006/ole">
            <p:oleObj spid="_x0000_s18434" r:id="rId4" imgW="8230313" imgH="4938188" progId="Excel.Sheet.8">
              <p:embed/>
            </p:oleObj>
          </a:graphicData>
        </a:graphic>
      </p:graphicFrame>
      <p:sp>
        <p:nvSpPr>
          <p:cNvPr id="5" name="Rettangolo 4"/>
          <p:cNvSpPr/>
          <p:nvPr/>
        </p:nvSpPr>
        <p:spPr>
          <a:xfrm>
            <a:off x="4067944" y="5301208"/>
            <a:ext cx="1368425" cy="2873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4499992" y="2564904"/>
            <a:ext cx="792163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Macro descrittori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sp>
        <p:nvSpPr>
          <p:cNvPr id="35843" name="Rectangle 2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z="3400" smtClean="0"/>
              <a:t>Frequenza</a:t>
            </a:r>
          </a:p>
          <a:p>
            <a:pPr eaLnBrk="1" hangingPunct="1"/>
            <a:r>
              <a:rPr lang="it-IT" sz="3400" smtClean="0"/>
              <a:t>Problemi individuati dal Consiglio di classe</a:t>
            </a:r>
          </a:p>
          <a:p>
            <a:pPr eaLnBrk="1" hangingPunct="1"/>
            <a:r>
              <a:rPr lang="it-IT" sz="3400" smtClean="0"/>
              <a:t>Profitto</a:t>
            </a:r>
          </a:p>
          <a:p>
            <a:pPr eaLnBrk="1" hangingPunct="1"/>
            <a:r>
              <a:rPr lang="it-IT" sz="3400" smtClean="0"/>
              <a:t>Sanzioni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19458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0" y="1219200"/>
          <a:ext cx="8229600" cy="4937125"/>
        </p:xfrm>
        <a:graphic>
          <a:graphicData uri="http://schemas.openxmlformats.org/presentationml/2006/ole">
            <p:oleObj spid="_x0000_s19458" r:id="rId4" imgW="8230313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 (per Settore)</a:t>
            </a: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431800" y="1219200"/>
          <a:ext cx="8712969" cy="3734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912"/>
                <a:gridCol w="1117079"/>
                <a:gridCol w="432048"/>
                <a:gridCol w="792088"/>
                <a:gridCol w="360040"/>
                <a:gridCol w="792088"/>
                <a:gridCol w="360040"/>
                <a:gridCol w="792088"/>
                <a:gridCol w="432048"/>
                <a:gridCol w="864096"/>
                <a:gridCol w="1223442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Settori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 smtClean="0"/>
                        <a:t>N°</a:t>
                      </a:r>
                      <a:r>
                        <a:rPr lang="it-IT" sz="1200" dirty="0" smtClean="0"/>
                        <a:t> Alunni Frequentanti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Note sul registro di classe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Alunni con un numero di note &gt;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Giorni di sospensione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Alunni con un voto in condotta &lt;= 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Rapporto</a:t>
                      </a:r>
                      <a:r>
                        <a:rPr lang="it-IT" sz="1200" baseline="0" dirty="0" smtClean="0"/>
                        <a:t> tra </a:t>
                      </a:r>
                      <a:r>
                        <a:rPr lang="it-IT" sz="1200" baseline="0" dirty="0" err="1" smtClean="0"/>
                        <a:t>n°</a:t>
                      </a:r>
                      <a:r>
                        <a:rPr lang="it-IT" sz="1200" baseline="0" dirty="0" smtClean="0"/>
                        <a:t> note e giorni di scuola</a:t>
                      </a:r>
                      <a:endParaRPr lang="it-IT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49,61%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29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11,42%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0,79%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5,51%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latin typeface="Arial" pitchFamily="34" charset="0"/>
                          <a:cs typeface="Arial" pitchFamily="34" charset="0"/>
                        </a:rPr>
                        <a:t>1,24</a:t>
                      </a:r>
                      <a:endParaRPr lang="it-IT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46,67%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4,44%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15,56%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it-IT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latin typeface="Arial" pitchFamily="34" charset="0"/>
                          <a:cs typeface="Arial" pitchFamily="34" charset="0"/>
                        </a:rPr>
                        <a:t>0,20</a:t>
                      </a:r>
                      <a:endParaRPr lang="it-IT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13968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Biennio: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41,18%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7,84%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19,61%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/>
                        <a:t>0</a:t>
                      </a:r>
                      <a:endParaRPr lang="it-IT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/>
                        <a:t>0,20</a:t>
                      </a:r>
                      <a:endParaRPr lang="it-IT" sz="1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</a:t>
                      </a:r>
                      <a:r>
                        <a:rPr lang="it-IT" sz="1200" b="1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opz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2,00%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/>
                        <a:t>0,001</a:t>
                      </a:r>
                      <a:endParaRPr lang="it-IT" sz="12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</a:t>
                      </a:r>
                      <a:r>
                        <a:rPr lang="it-IT" sz="1200" b="1" dirty="0" err="1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opz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61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7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11,48%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1,64%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15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24,59%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1,64%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u="non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0,07</a:t>
                      </a:r>
                      <a:endParaRPr lang="it-IT" sz="1200" b="0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4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36,00%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latin typeface="Arial" pitchFamily="34" charset="0"/>
                          <a:cs typeface="Arial" pitchFamily="34" charset="0"/>
                        </a:rPr>
                        <a:t>0,09</a:t>
                      </a:r>
                      <a:endParaRPr lang="it-IT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ISTITUTO</a:t>
                      </a:r>
                      <a:r>
                        <a:rPr lang="it-IT" sz="1200" b="1" baseline="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 - 2</a:t>
                      </a:r>
                      <a:endParaRPr lang="it-IT" sz="1200" b="1" dirty="0" smtClean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148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77,03%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22,97%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12,84%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dirty="0" smtClean="0">
                          <a:latin typeface="Arial" pitchFamily="34" charset="0"/>
                          <a:cs typeface="Arial" pitchFamily="34" charset="0"/>
                        </a:rPr>
                        <a:t>1,13</a:t>
                      </a:r>
                      <a:endParaRPr lang="it-IT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Sanzioni (per Settore)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4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827584" y="0"/>
          <a:ext cx="8612187" cy="483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Punti di debolezza</a:t>
            </a:r>
          </a:p>
        </p:txBody>
      </p:sp>
      <p:sp>
        <p:nvSpPr>
          <p:cNvPr id="47107" name="Rectangle 3"/>
          <p:cNvSpPr>
            <a:spLocks noGrp="1"/>
          </p:cNvSpPr>
          <p:nvPr>
            <p:ph type="body"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it-IT" sz="2200" smtClean="0"/>
          </a:p>
          <a:p>
            <a:pPr>
              <a:lnSpc>
                <a:spcPct val="90000"/>
              </a:lnSpc>
            </a:pPr>
            <a:r>
              <a:rPr lang="it-IT" sz="2200" smtClean="0"/>
              <a:t>Aumento negli ultimi tre anni delle sanzioni sia come note sul registro, alunni con più di due note, giorni di sospensione e alunni con 5 in condotta;</a:t>
            </a:r>
          </a:p>
          <a:p>
            <a:pPr>
              <a:lnSpc>
                <a:spcPct val="90000"/>
              </a:lnSpc>
            </a:pPr>
            <a:endParaRPr lang="it-IT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Punti di forza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>
          <a:xfrm>
            <a:off x="0" y="1219200"/>
            <a:ext cx="8229600" cy="49101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200" smtClean="0"/>
              <a:t>Tutti i coordinatori hanno consegnate le schede di monitoraggio debitamente compilate;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Punti di miglioramento</a:t>
            </a:r>
          </a:p>
        </p:txBody>
      </p:sp>
      <p:sp>
        <p:nvSpPr>
          <p:cNvPr id="49155" name="Rectangle 3"/>
          <p:cNvSpPr>
            <a:spLocks noGrp="1"/>
          </p:cNvSpPr>
          <p:nvPr>
            <p:ph type="body" idx="4294967295"/>
          </p:nvPr>
        </p:nvSpPr>
        <p:spPr>
          <a:xfrm>
            <a:off x="430213" y="1219200"/>
            <a:ext cx="8713787" cy="49101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1500" smtClean="0"/>
              <a:t>I direttori dei vari dipartimenti sono invitati a convocare una riunione per analizzare e discutere i dati presentati;</a:t>
            </a:r>
          </a:p>
          <a:p>
            <a:pPr>
              <a:lnSpc>
                <a:spcPct val="90000"/>
              </a:lnSpc>
            </a:pPr>
            <a:r>
              <a:rPr lang="it-IT" sz="1500" smtClean="0"/>
              <a:t>Si propone di modificare la scheda di monitoraggio e di conseguenza quella per l’attribuzione del voto di condotta, considerando il “peso” delle note;</a:t>
            </a:r>
          </a:p>
          <a:p>
            <a:r>
              <a:rPr lang="it-IT" sz="1500" smtClean="0"/>
              <a:t>I Consigli di Classe devono:</a:t>
            </a:r>
          </a:p>
          <a:p>
            <a:pPr lvl="1"/>
            <a:r>
              <a:rPr lang="it-IT" sz="1500" smtClean="0"/>
              <a:t>lavorare sulla motivazione dando spazio e tempo alla crescita umana e formativa degli alunni soprattutto nel primo biennio;</a:t>
            </a:r>
          </a:p>
          <a:p>
            <a:pPr lvl="1"/>
            <a:r>
              <a:rPr lang="it-IT" sz="1500" smtClean="0">
                <a:latin typeface="Franklin Gothic Book" pitchFamily="34" charset="0"/>
              </a:rPr>
              <a:t>sviluppare delle progettazioni curriculari declinate sulle indicazione espresse dalle Linee Guide della Nuove Istruzione Professionale;</a:t>
            </a:r>
          </a:p>
          <a:p>
            <a:pPr lvl="1"/>
            <a:r>
              <a:rPr lang="it-IT" sz="1500" smtClean="0">
                <a:latin typeface="Franklin Gothic Book" pitchFamily="34" charset="0"/>
              </a:rPr>
              <a:t>essere formati, soprattutto nelle prime, da docenti con una spiccata predisposizione all’utilizzo di metodologie didattiche laboratoriali e alla costruzione di ambienti di apprendimento;</a:t>
            </a:r>
          </a:p>
          <a:p>
            <a:r>
              <a:rPr lang="it-IT" sz="1500" smtClean="0">
                <a:latin typeface="Franklin Gothic Book" pitchFamily="34" charset="0"/>
              </a:rPr>
              <a:t>I Dipartimenti:</a:t>
            </a:r>
          </a:p>
          <a:p>
            <a:pPr lvl="1"/>
            <a:r>
              <a:rPr lang="it-IT" sz="1500" smtClean="0">
                <a:latin typeface="Franklin Gothic Book" pitchFamily="34" charset="0"/>
              </a:rPr>
              <a:t>nel primo biennio devono lavorare per Assi Culturali nel rispetto delle indicazioni già formalizzati all’inizio dell’a.s.;</a:t>
            </a:r>
          </a:p>
          <a:p>
            <a:pPr lvl="1"/>
            <a:r>
              <a:rPr lang="it-IT" sz="1500" smtClean="0">
                <a:latin typeface="Franklin Gothic Book" pitchFamily="34" charset="0"/>
              </a:rPr>
              <a:t>nel secondo biennio e nel quinto anno, devono lavorare per definire le nuove figure professionali dei vari settori;</a:t>
            </a:r>
          </a:p>
          <a:p>
            <a:r>
              <a:rPr lang="it-IT" sz="1500" smtClean="0">
                <a:latin typeface="Franklin Gothic Book" pitchFamily="34" charset="0"/>
              </a:rPr>
              <a:t>La valutazione per il primo biennio deve tener conto del processo di crescita dell’alunno nell’arco dei due anni che dovrà concludersi con la certificazione delle competenze acquisite (assolvimento dell’Obbligo Scolastico). </a:t>
            </a:r>
          </a:p>
          <a:p>
            <a:pPr>
              <a:lnSpc>
                <a:spcPct val="90000"/>
              </a:lnSpc>
            </a:pPr>
            <a:endParaRPr lang="it-IT" sz="1500" smtClean="0"/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it-IT" sz="1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r>
              <a:rPr lang="it-IT" sz="2000" smtClean="0"/>
              <a:t>“Prefazione” alle linee guida secondo biennio e quinto anno</a:t>
            </a:r>
          </a:p>
        </p:txBody>
      </p:sp>
      <p:sp>
        <p:nvSpPr>
          <p:cNvPr id="50179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it-IT" sz="1400" b="1" i="1" smtClean="0"/>
              <a:t>Vieni a vedere dove nasce il futuro</a:t>
            </a:r>
            <a:endParaRPr lang="it-IT" sz="1400" i="1" smtClean="0"/>
          </a:p>
          <a:p>
            <a:pPr algn="just">
              <a:buFont typeface="Wingdings 3" pitchFamily="18" charset="2"/>
              <a:buNone/>
            </a:pPr>
            <a:r>
              <a:rPr lang="it-IT" sz="1400" i="1" smtClean="0"/>
              <a:t>La scuola può svolgere appieno il suo compito se si presenta come una comunità accogliente ed esperta, fondata su un patto educativo; una comunità che aiuta i giovani all'esercizio della cittadinanza attiva e responsabile, all'esperienza del metodo democratico, al rispetto della legalità, al valore della gratuità e del dono nelle relazioni personali, all'importanza del bene comune.</a:t>
            </a:r>
          </a:p>
          <a:p>
            <a:pPr algn="just">
              <a:buFont typeface="Wingdings 3" pitchFamily="18" charset="2"/>
              <a:buNone/>
            </a:pPr>
            <a:r>
              <a:rPr lang="it-IT" sz="1400" i="1" smtClean="0"/>
              <a:t>Però questi riferimenti etici non diventano prassi coerente se nella scuola manca un'anima, una comune ispirazione, una prospettiva, una passione che coinvolge allievi e docenti nel gusto della scoperta, della ricerca, nella costruzione del sapere, nella soddisfazione di creare qualcosa di nuovo, di proprio, di distintivo; qualcosa che dia significato alla propria storia, alle proprie scelte, ad un progetto di una società più giusta e solidale.</a:t>
            </a:r>
          </a:p>
          <a:p>
            <a:pPr algn="just">
              <a:buFont typeface="Wingdings 3" pitchFamily="18" charset="2"/>
              <a:buNone/>
            </a:pPr>
            <a:r>
              <a:rPr lang="it-IT" sz="1400" i="1" smtClean="0"/>
              <a:t>Se Martin Luther King disse "I have a dream" e non, invece, "Ho un piano quinquennale", evidentemente un motivo c'è: gli uomini hanno bisogno di condividere un sogno per dare il meglio di se stessi, devono poter immaginare in modo discontinuo ciò che potrebbe realizzarsi.</a:t>
            </a:r>
          </a:p>
          <a:p>
            <a:pPr algn="just">
              <a:buFont typeface="Wingdings 3" pitchFamily="18" charset="2"/>
              <a:buNone/>
            </a:pPr>
            <a:r>
              <a:rPr lang="it-IT" sz="1400" i="1" smtClean="0"/>
              <a:t>Oggi, in un mondo sempre più complesso e in continua trasformazione, l'immaginazione è il valore aggiunto per quanti vogliono creare qualcosa di nuovo sul piano culturale, formativo ed economico.</a:t>
            </a:r>
          </a:p>
          <a:p>
            <a:pPr algn="just">
              <a:buFont typeface="Wingdings 3" pitchFamily="18" charset="2"/>
              <a:buNone/>
            </a:pPr>
            <a:r>
              <a:rPr lang="it-IT" sz="1400" i="1" smtClean="0"/>
              <a:t>Per gli uomini e per le organizzazioni, il futuro appartiene a chi sa immaginarlo</a:t>
            </a:r>
          </a:p>
          <a:p>
            <a:pPr algn="just"/>
            <a:endParaRPr lang="it-IT" sz="1400" smtClean="0"/>
          </a:p>
        </p:txBody>
      </p:sp>
      <p:pic>
        <p:nvPicPr>
          <p:cNvPr id="50180" name="Immagin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4868863"/>
            <a:ext cx="17272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</a:t>
            </a:r>
            <a:endParaRPr lang="it-IT" b="1" dirty="0">
              <a:ln/>
              <a:solidFill>
                <a:schemeClr val="accent6"/>
              </a:solidFill>
            </a:endParaRPr>
          </a:p>
        </p:txBody>
      </p:sp>
      <p:sp>
        <p:nvSpPr>
          <p:cNvPr id="36867" name="Rectangle 2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8229600" cy="4937125"/>
          </a:xfrm>
        </p:spPr>
        <p:txBody>
          <a:bodyPr/>
          <a:lstStyle/>
          <a:p>
            <a:pPr eaLnBrk="1" hangingPunct="1"/>
            <a:r>
              <a:rPr lang="it-IT" smtClean="0"/>
              <a:t>N° Alunni iscritti</a:t>
            </a:r>
          </a:p>
          <a:p>
            <a:pPr eaLnBrk="1" hangingPunct="1"/>
            <a:r>
              <a:rPr lang="it-IT" smtClean="0"/>
              <a:t>N° Alunni frequentanti</a:t>
            </a:r>
          </a:p>
          <a:p>
            <a:pPr eaLnBrk="1" hangingPunct="1"/>
            <a:r>
              <a:rPr lang="it-IT" smtClean="0"/>
              <a:t>N° Alunni che hanno abbandonato</a:t>
            </a:r>
          </a:p>
          <a:p>
            <a:pPr eaLnBrk="1" hangingPunct="1"/>
            <a:r>
              <a:rPr lang="it-IT" smtClean="0"/>
              <a:t>N° Alunni con un numero di ore di assenze &gt; 25% del totale delle ore di lezione</a:t>
            </a:r>
          </a:p>
          <a:p>
            <a:pPr eaLnBrk="1" hangingPunct="1"/>
            <a:r>
              <a:rPr lang="it-IT" smtClean="0"/>
              <a:t>% Alunni frequentanti</a:t>
            </a:r>
          </a:p>
          <a:p>
            <a:pPr eaLnBrk="1" hangingPunct="1"/>
            <a:r>
              <a:rPr lang="it-IT" smtClean="0"/>
              <a:t>% Alunni che hanno abbandonato</a:t>
            </a:r>
          </a:p>
          <a:p>
            <a:pPr eaLnBrk="1" hangingPunct="1"/>
            <a:r>
              <a:rPr lang="it-IT" smtClean="0"/>
              <a:t>% Alunni con un numero di ore di assenze &gt; 25% del totale delle ore di lezione</a:t>
            </a:r>
          </a:p>
          <a:p>
            <a:pPr eaLnBrk="1" hangingPunct="1"/>
            <a:endParaRPr lang="it-IT" smtClean="0"/>
          </a:p>
          <a:p>
            <a:pPr eaLnBrk="1" hangingPunct="1"/>
            <a:endParaRPr lang="it-IT" smtClean="0"/>
          </a:p>
        </p:txBody>
      </p:sp>
      <p:sp>
        <p:nvSpPr>
          <p:cNvPr id="36868" name="AutoShape 10" descr="data:image/jpg;base64,/9j/4AAQSkZJRgABAQAAAQABAAD/2wCEAAkGBhQSERUUExQWFRUWGB4aGRcXGB4fHRweHx0YHx4eIB4eHiYfIRokHx8aHy8gIycpLC0sGh8xNTAqNykrLCkBCQoKBQUFDQUFDSkYEhgpKSkpKSkpKSkpKSkpKSkpKSkpKSkpKSkpKSkpKSkpKSkpKSkpKSkpKSkpKSkpKSkpKf/AABEIANAA8wMBIgACEQEDEQH/xAAbAAACAgMBAAAAAAAAAAAAAAAFBgMEAAIHAf/EAFYQAAIBAgQDBAQGCwkPBQEAAAECAwQRAAUSIQYTMRQiQVEjMmFxByRCgZGhFSUzUlOUsbPB09QWNERUYnST0dI1VWNkcnOCg4SSoqOyw/AXQ8LE4aT/xAAUAQEAAAAAAAAAAAAAAAAAAAAA/8QAFBEBAAAAAAAAAAAAAAAAAAAAAP/aAAwDAQACEQMRAD8A6fWZlWtUyR00dO0cYXUZZJFYlgTtpRhYbY2jqMyt3oKO/sqJf2fEuVTE1tYvgvJt88ZwbwAHn5j+Bo/xiX9nx72jMfwFIfb2mQfV2fzwdxmAA9pzH8BR/jMv7PjUVOZfxejH+0yn/wCuMMGMwC32jNPwFCP9pl/Z8Zzs0/BUP9NN+pwyYzAJddnmZxTQRGGhvOzKhE0vVUZzccobWU9L4vM+beC0H+9N/ZxS46giaqy8Tq7Jrm2QOTfknwjGv6MCZ8upe0oyUdY0IjkDjlTgFy0OggOQdgJNxtuR44AvXZnmsKBmjoW1SRxjTJNsZHVASNHS7DxxbV82v6lBby1zfl0foH9aslHRpLO1Tl9SsTyRCHVC7C+lV2CklWL369TY9cQ0mXwLRSK1BWdotNpbkTars0nLswJ8NAHl42wDez5t4JQH/Tm/sYFji6vWiSteCk5RVHKrLJr0uVG147Xsb9cCM6pKTsdlpqtJQIxq5FSp9ZOYbgW2XUSb7i9r4g4nXLBQOaYSA9zlbVIT10IsH7mm3TwwHQOJ86emiQxRrJJJNHCisxVbu1rsQrEKOuwOIUqsxtvT0d/5zJ+zYr8cg6aO1v3/AE//AFm/1YZhgAHasyt+96P3dql/Zt8RmrzT+LUQ/wBql/ZsQ8dNU2h7NzCRzWYISNQELgLcbBu9qW+2pFG17hNzKatWBWQ1iVd/SSsJDCIWXu2UnRrUmPu25mpX1bEkg9LU5n4wUX4xL+z4k7TmP4Cj/GZf2fGvCclRJBKKnUsnPmXx2Gs6ShIB0W3X2W8sJMeZVwkgaaSaNGkaFgRJY8hY01+iRiDJIZ3udKkKtzsMA7PUZl4QUZ/2iUf9jHkdTmfjBRfNUy/s+EuhzmolSo7PNVS3WdnOliEdakCERMR8qLVdFJFlBsN7vXEFS0ctK9pSglbXy0dtjFKF1KgJ06iNyLA2OA0NRmP4Cj/GJT/9fHnOzL8FR/08v6nCnxLmFXTytDFPMWVAIY9OozI0chklZyt+ZG9tgQFCpcHWMUUzitp6dYgKkyiUzyAB5QkMYjsiySNqdJOpa5IvIukWsAdxPmf4Gi/GJf1GJDU5j+Ao/wAZl/Z8acWVjqkWlpY4ne0ssKF5EXQxWwCORqYKpbSbA+F7hUzPNq0pUaTMIgJNExDhiOZSdUWISJZDKAVu3rkAEAAGpqnM/CCi/GJf2fGzVOZWFqejv4/GZfq+L4H5nVSfYkNDMFICh5XeSM6A4ElnkDSISLgOwJHXrY4X67iGuNC3JSYSOI1hChmIVRK7yB5dLEOqD1+8Na7FtiDU1Rmt9oKG384m/UYkynOqk1XZqmKFSYearQyswNnVSCGRSOt/HByjqRJGjjo6hh7iAR13wAZftwD/AIk355f/AD6cAy4zGYzABMsjtXVe/VYT/wAMg/Ritm3FhSXlRLEbOsbSzy8uMSNYrEtlZnlKkGwFhcXPUCfLL9vrPLRAAfmlv+UfThYrMmaohp5o5DHI9XK6vzQgCySNpNipLtoVAFUqTc3NiwIHaLPqmoXVT9hcLszLUu4B8tohb5/oxrFmtZKpaGTL2UEjWskjgEC5B02Fx7/bgRLwnUa41Cdx3fmESCyBaieZWsTvzFkIsBcEgGwGIZ/g7dKQaBzZzAyurlANqZ41RVRVQjU1rtuQdz0sDIKyuRUa9JUa9rKzw+3ukmUPazfe9L4KZPmy1EetQykFlZGtqR1JDK1iRcEeBsdiLgjHPZ+HKxJUmWnjSGGY1CQCTvAuyBkRUGgycpHNrhdU7WLWvhthPZsxZOkdYhkHsmiCq/8Avx6D74m88Ax4zGYzAKnF6ydsy7klA/NlALglbciS9wCD4eeJMwlrkeBOdTAzSFLinc6QI5JL7z7nuWtt1v4Yq/CCIzLl4kR5FNS11jDsxHZ6i9gneNjYm3hfwvgbOmUq6B6OcHVZNVJUm72Y2W67tpDH3A4A7muQVk6qpq4kCyJINNKb3RgwBvOdrjf2YgzwV1PTTz9rhYxRPIF7LYHSpaxPNNgbWwuZ9SULckxUNQLVEfMtR1A7ne137m6+Y922CVRHlIUlqUqgHfLUVQF023uTGBboTfbY4A62XVkkVjVRLrSxtTdLjfrLhe42y+pgymRGqInSNI1I5BVmAZB15pAJ/wAnEWaHKDTS8mCPW0TaLUslySp029H1va2A+efYsZZpjSFajTEATCRIH1Rg7slw179fb5nAO/HTWWj6b19P/wBZ6e39F8FOJ5nSiqWjJDrDIVK9QQhsRYHcHptgTx4lxRW/j9OfoZjhlqIdaFdTLcW1KbEe0HzwHNZs9qtLCmlqpIASKabk6mllKxaI3LR35IYyXkIUHpquu9ij4irWqEusrQCpeVnVDp7O4eOJNhcsr3YjyUHEcfENQiRp2iZnYO0ZMas00qztHydo9IjUKNVrHv6tQA30Snqi2YMz1CPyqk05jeU6ikz22a6o66IwqIoBSQkFrnSE+TZ9mR064ZtbVAl0SKFBgkhmYxBhqUMjrZdZU30atOrBrhXiKRlU1RdWdYFRWjIJdoyX2C9dSvcfJ0HoMDpMyqIpTTxPMxCmZWcFzyuzSdWYbntGnu3v0A2vgPT5nWxUnKU1Mla8nM0G8miNFVro8ltSSHQrG40mZgFGnTgGjiM1faRFCZRHKquJE6RmHmMyX8OYeSvtHMwnVOX1k1HS8p6hgRI85CVKSepCLqJJdTSgGVk3EbEWC3ti/VV881RVVMUk4i5MywGMyHv9midVaM91LXZlIW5e4JBCqzNwtM7UDrG7PKoYKzLOO8Vuv75Jci9je9vdgBMWZyw1bvIaoiNpjKCHMXJCgQBAe48jtpPdu5YuDbpgjxFltRU1lKqSPDEEMjWLggrJDcd06C5UlO+WABcgHwELWZg4WVBUBCjnlOmlnCQwIR0ukjSGZ0va5UdA217iKqn7BSktLGrovPdY5DIDyiVDrHaUK0lg2izdBdbk4BVEtdJCsdqjtDSHWJHq0EgCVB0h20IDqCsEjZVbugtbfDVxDQ1TwUEVPNMpfuNK7Mjg8liskmkXLAqTyzYM1gThaoMxro52mm566RHdIlldbBaQyRmMllXRG0jAi7MeZ3iVsZq6mzCUVMpeaPTSPIF1SCQiRavlxBF7msejLN64KADrfAWJamueCovNVI6RO8rFAgjlDjQkR0d5THrJ06hshuC2++Y19TFPXJrnkKRhYRacC3KiYkuickMfSd8tr1dB0GIqLLamjlihR5zqeJ4liRuz2eUtUBtRJCpEAoV2vc6hudjWeV0q5miJJNqJpzHEt+W0ZeUVDOLabKgvqNiDoA6gEDPBTP2RRKzmQM4dXLEo2tvR6nJZgmyhyTqADXscRSD7bp7aJ/Hymitt85xc4Snd6KBpNRk5Y1l76tQ2N773uMD5JPt0g/xFz/zov/PmGAZ8ZjMZgAFEpFfWWG5igI9p9OP0YWq+ikko8rem7zoseheSJI9RWPvOSbRhLMddr+sBYkXMyZgIs3YNIFR6aIaDbdzM6oRtfqxXrbvC48ceZzkwprTQTzQBp4tUasDFeSVVYlHVtIbUb6Soub+ZwC4/DdaIIkgheF7MJHaZT6YNTy9oazHUJGjZbde9uACcecPCaiYTGlqRC0MpSGxdkYCn9fvGzSPHK/j908ycNuWRTVCGTtcqXkkGhY4bLpkdLd6MnbTbcnfAPO81eByi1ddI6eswjpxGgGnUzuae2lQ63KhrX9hsHnClHK9PAlUZY5oK5nIkXUWZkkktdSyhPSmzXsNNuu2DnEG9dlwHrCWVj56BBIrG3lqZBfzIHjihw/OKsApmNXe1zC6QI69NQI5AJsdrqbC/XcYYcsyCKB3kGt5ZPWkkYs5FyQoJ9VBfZVAHswBLGYzGYBS4zmkWry3lIryc+WyuxRT8WmvdgrEGxuO6b28MbZrQV80lOwWkQQycyxkke55cqW+5Lt3739mNPhAMIahaeQxIKo3cSNHa8FR8tSCN7DqL3t44A1lfl5q4IxWu8TRTF/js57y8nR0k62L/AFnwwB/Ns4r4OVdKT0syRKQ0psXvYkaR0te1/nxZrqKvlhkiZ6UcxGTUFk21Ai9i3UX88KNQ2WmscTTTtAqQtFqnqivODzatJ1n0gHK267i298e0c8JSqvLmY9I/ZwrVxGjQugqRcEFtR735LYBuVa2CAAdmcRRgXJkF9K+W/l54W+Ks1q58oMrRU4jlSF7rK5YBnjOymMAncfK/qNGsq7ZXcTZj2swrdSKq/N0rqAuluurptiLiGah7AqU09WUBiEaE1BiKiWOwJddOkDpc2wDjxy9jQe2vhH1SYaBhT+EFmC0RRNbCuiIS4W+0nidh5/Ni+OKrbSUlWht+B1j27xM4/JfwvgKvwiVEiUd43MfpYw7AuoCFu9dowXVTsLrY79R1wrcNcVVXOpEl5xiii5czFGOuRw7IzkjUpKpEVVhf4wL79XUcWRk7Q1dvPssw8/NAfDyxsvEEjepR1JHmwjQfQ8gb6sBzmPiXM+zuZ9cOmBjrayAsaiBiQxU6QsEqoGI2Ik2OnF2k4irhSxqkweQNJHzyNcUjdppArCTRvEEkkj1W30sRqsDh3asrHuOyQhT+FqOvzJE35cUqviSqhUa6IDewCVCm/sUaA5PsC+eArcLZ/UTzqJA6KWqw0bqLqY5IAi6htZVZwLHvdfdNxFU1wqVFMCUHJO63Rv30ZELWupbTCuroupTbreTLeNnmJUUFWrrbUknJRgDezaWmBKkggEC1wfLF/wCzFQTYUUw9ryQgfPpkY/VgEfLMzzYpG7JMw1J3WXS11pmJDiwvHJIVBPyWW3Q3EOV185kjSaavajNi02iVZWqSq3j7iCRacXYgWtrGm5Athsn44aMyRvTOJkCBEWRGEkkhbRGGBuHIBc3UaUBY7bmePiOpMjR9hbWiKzenitZiwABvcnut4Dp7cApU+aVStVPG7PUmp0Rxvz7BO1BShD3gCmMDvotwGvfxxZhzGqlj7SZqlLU9XKIiiqA8UumMMAlydJ3UkhiLjxw1HN6u1+wn3dojv/V9ePTnlR/e+e/+cp7fTzr/AFYCpxHk61NPTmWVo3DwlTqYDWZIie6pALmxVSdlLE4LZChEJ1SCQ8yU6g2oWMshC3/kiy28NNvDAqg4rqJl1pQSldTKSZoQbo7I22v75SPbi0c5m093L59+oL046k3/APePv+fAHcLLj7dJ/MX/AD0eI804pq4lD9gIUuiXkqIxu7qi7RiQ2uwv8+KtB2n7MIakwgmjk0rFqIAEsN7s1tR3HRVwDpjMZjMAi58oGbxtpV25ENgw6AVQDNe4IK6gQPPrh0qqVJUZJFV0YWZWAII8iDtbCRxXSq2YxEhy6xxFAmo301Ks1wu9rC/QgdTa2H3ALslK1O0FNRCONQJZCjAlSLrcddS3eTVcX6EW3xzrjzh6Uzyc4SVGuFmWKnDKBJIwU7AF5UURh2Ut1tYAHbo8EZkrqplYBkhiiUkX0k82Qm1xcHVH4/JwEyDLn+yMzTPeVW/ixj1II1AkEiEKwLEjTIX9TYAjALvweZqkFhWyGEwLZI5GkdndtRknUOgdUKkDSNhdiQNjjrME6uquhDKwBVgbggi4IPiCMA6vJxClY6T9nEw1BgFVYmCm77jSSx7zEi5xPwagGX0mlSg5EZ0m9xdAT136+eAM4zGYzALHGbyCXLzEgdxVEhC+kH4tU+Nj4b9MbVeeVSSQK1JFeZmRT2joQjOb+h6aUPTxt78Q8byqJaEPP2cdoY826i3xeoAs0isgve24vvtitVdikZDJmhLRksnxmFSrFStxpUXOksN7jc7YC1ndDXVCRgR0yFJo5d55G9Rg2naEdbWv4dcW5J8xFzy6Ow/wst/zWFvOczgjEYizaUkyxqQJon7hcaybRk7Lfe9hi69RStcHN5h5rzol6++O/wA+AI5VmtbUU8Uyx0yiWNZADJJsGUML+j6gEYXM9y+sp8oWmZKcrGIIy6SvewkiFwrRAXJ8NQ6+PjLNV0dPTkU+bSKEiPKRZ4X2Ve6F1IxI2ta++BedVsDUMZOYSyzsadjG0oszGSLUOXpG17nT4W9mAbuN2s2X+2vi/wCiY/ow0WwtcZrd8v8A59H+bnwzDAeWxWra1YY5JZDZEBY2G9gPrN7294GLWFbiaBqmrpadfucTipqN/krq5K+RvKNVv8HfAbZdl1VCxnBErTgNNC7kBH3tyzZgAqkRlSBfQrXBvq5XnHF1RLXOxiWV4pZ6cxh6huUC8axMDEBoLMAgKjUxLXt3dPcMxruSmrQ7jx0AEgeZBYbe659mOYQZWa/MZKyjaJO7ZmFlY+TFSHIcqTaULvoNitu8FLKcwmfm1cbAyUlNrlqJXZGkLKkoR4hrVo9KNYqVX0gK2IJx1afNbU4lVHYuqlUVdTXYCwIuBYX3JIA8SMcjPBwEkADNKrllSAxSQieLUZWTmamvp6gzAal2JGxx1HKeIGeY080DU8vL5iAsrq6AhWsy+KkqCD98tr4Cpwtww8ZE1TpM1tlU6grMBzHLEDVK5ABawCqqooAB1Vq+opfshMs9QYWEENh2hobjVUX2Drqttvv1w4YU6rMlgzObVHLIXpoLcqEva0lSNyo2v7bDY4APLWUf2QSPtz8rs7MR2+TSX5iAb83rp1d2/Te2JcyFItZSKKlzHIJdQ7bKVJVVK3vLYfKPzDBiv4vijQvNSVSxgEljBqAHjcKWI+cYiNfSmxOXTedzR3/Re+wwAviLL6KCGIQScnmVMSXiqXXZ5VMnST5S6r+1r9cb8XvTw0NQ8VZIrqpKkVshIawAG8h8+mIuFZKeGliSegmEgB1fEXbq7W3VD5jBR8/oVdU7LKHYEqvYJbkLbUQOVuBcX94wHsuR5fLGVedpE2J1V0rAWNwd5bCxAI8iL4X+A3jaro5FmeV5MuZpC87SHVzKe/rMdJvquAALjpti5nklPMiCPLZ9XOhcnsYB0rKjNfUB8kHY7m9sS5fLEc5i5NO0F6SbWWgMWr0lPaxsNVvPe1x54B8xmMxmAR+MXkFSQiFwacFrC5GiUsth43YAb+eHcYROPhadW1WK00rqCoILqO712FtTN3rg6R42IexgF+u10tS9SsTSxSoglEYu6MhYBwnV1KtY6bsNAsDvaWDjaidtIqYw+oJoc6W1HoNLAHfp0wcwr/CJEHoymh5Gd0siabtpYOwIe6FdKtswIJsLEkYCpS5YlfWis0hoERogsoRwzI5GpEKkxWYNckhmsoKi2HPHOOBY46OcCMuIK0tYSldazx6tQ0p6MKyD5PiqiwuBjo+AzGYzGHALHGCtz8vKIruKlrK5IX97VNySFYi3nY7/AE41zTLayV4GEVKvJmEh9K51AJImm/JFvXvffp0wGbI5syqKh2qmRaapeKOMJ3UtGg1d1kbmEO/eJOzbW3xaPwcyH1q+oO4IGuSwsLWAMp2Pje/juMAYzbOKmBUPIgOuWOMenf5bhQfuPhcHE5lriPuVMP8AXSN5/wCCHswuz/BjGyrzaudiCNJZhYG/d0hr2YeG+JP/AEwjP8KqhbxDgHbxvp/JgL+RUFXR0kcJFO/JjChtUguFHloNjgLxPmdVPlYmaKBY5RBIbSuWUNJEw2MYUkbeIxcm+DXUtu1S+RJ3JFrb2YX+fAHizgHs9JrE50RvCAml7aedELAc0qPdpt0G2AbONSNeX3P8Ojt7e5N+i5+bDQMLPGP3XLv58v5mpwzDAZhayiqtmVbG575WF4wfGILpuD5CXmXHhf24ZcAOKMjkkKVFKUWrgvyy99Lq3rxPbfQ2xv1DAHzwFviTLGqKZ4kK3JU2e+lgrKxRtO+lgCpt4E9emLNFA1g8qRiUArdLmy3BsGKg22BIsBcYW8v43lVmWto56fSFs6RvKjE31C8am1trHcEHr4YMPxVTiIS62Kl+WAI5C5ffuCPTrLbHa2Ar5lm9HHUhpCTNEpXUscjiMPpJDFFKoW0qe9Y2t4HAvg6GF62unhJlRmQLMSzbkFpIkZiRoVtLWXYFyPAATcGzziWdDC3Zy7yrPIjRSM0jltBicajpBtzNhYKLbHDbgMwsVEkq5lKYoVkvSwgkyaLelqbfJN/H3W9uGfC3PFOcwl5MkafForiSNnB9JU2taRLe3rfbpgNM8hramnlhWCBDIpUM1QxtfxssO/uuMXjPXfgaXp+Hk6/0HTFLPpqyGBpRPBddItyGsSzBfGa/ji81FVm3xmMefxfr7fuuAo5JndZUQJMIKdQ4JAM8m25H4D2Y8qqOtaohm5VL6JZAV5z3OsL0bk7bqPDEuXcP1MMUcaVg0oLbwLvv42YYgzDtcctPGKpSJnZSeStxpikcW3t1W2AkzXPqynjeRqSJlW3qVJJN7DoYB4keOKUNRM2b0/PhWK1JUadMuu/pKW/yVItt4eOCWZ5DUTR8s1YANr+hXexVvvulxv7CcDxTTJm9MZZVkvS1GnTHotZ6S9zqN73Hlax63wDhjMZjMAm8Z1FpUKjUXgkVRfunU8Q74AJaPe5UbkdMN8Pqj3DCtn2WF5qeLTr+LyKTYbWaAEqSRpexNm3Iv0O+L1bn8kJEaUVVNbSCycu1iOt3kW9unv8AHzA8ccc4r4znqJ2pZIJI44K1L1MTMgSLWEfVJcAOVcbqbWbD+3F0gtfLq3c2HdhJuOt7TEAe1iL4UuI6ikdZglDNDW1CSFNY5OtwLF2YSKllZgbkm97i+AH12bxpTPDTnaF/QzPIBCOXKXQ8wyd8qlhcgklbDXYgP3DOdVNQ7F405BQFJVEiEsbd0LIoZlsb67KLiwB8OJZbFXUlfzYqaksljZuzxoDy9FwwkvYddn3JudzjrGT/AApwunp0lRzbRy4ZnEikA3W0d9idJG4BGzEEHAPGMOAf7safXoPODadVmp5hsdvFLk+wY0l4zhEnLWKqdri+mlmst/EkoBbx69MBDwb69ePKte3zxwN+UnDBUT6bdLlgoBYDqfC/U2ubeNsLHCjNau0g3atk0mw7t1i7xBI2U9Re+xGDzxSOjKSqMDZJAA3gO/pIsDcsLb/XbAWYYLKASXsb3a1+pPgANugxLiOZyFJA1EAkLcC58Bc7C/txoYSSCCV3uw2Ora1je9rbHa3TAalgzlSbFCGAVjuCCBqFgLX1bb+qD7lnjcKuXuI1AQPGD1ButTFsFI3BOrf3db3DKtRpJTvOwsTsBszG2+ynSAbgEmwG1yLrfHiDsExJ1srJZio2BnjJQEAbDSAR12F8BY4yPpMv/nyfmqjDNhZ4yS8mX72tXIff6KfbDKMB7jMZgPxTxGtFCJWjeQF1XSlr73ud9gAATv5YC1nFcsURJVnLd1UX1nYg2Ue0+Z2ABJIAJxx+Dh+rEKQwKIJ4tM8fKn1xsUDA+iDlQ7sRrJ2HeI1bgNHHPEq1BoaekYO9RPc95kKoqsHBIUlCQWG6nYNscRZTTyNVTieQTvBKwCjQ5j1xw2JZtJLd9wicsKfSL4jAP+UZgs8EUyEFZEVxb+UAf/zFzCn8HE57PLCVC8ieRQAjIArESrZG3CgSaR1FlFiRY4bMBmFatoVlzGQGSSO1LH9zlKH7rN1t1958zgpxRUFKSVlYqbAalNiLkAkHwIBO/hgZJ8HNIxJcSyMT68kzu3Qi2piTbc7YDes4RglGlqipIJHd7S9rg3XYk7ggfRj37BKNu3VPS33df0re+KVN8G2WOupIg6nbUsrEG1wdw3UHbY+GLH/pjl1rdmWw8NT2636avPAVuGqRJadHesndmLWPaSCRrbTspA9W3TFyr4Zpn0O1RODGSyv2p+7dSpN9VuhI+fEFRwBliFFeBLu1kBaQ3axO3e8gTjeP4O6ESbUiKFAIdZHBvvcWDXAAtvfe/TbAeVeSRGF2jq6kkIzKRVueinfZiDvvgXk1GEr8vfmyyNLRTFjJM0gv8UN11E2BuenXbywTqvgwy+TZ4mI8jLJvf26r/XgXlXCFJQ5pSmki0CWmqL3ZiLK1NptqJI9Y/TgOgYzGYzAKPHlPJ6N0jqHUKyuaa3MW8kDjYspKkRsp0m++BWW8YyJPLLJSZm6ukagGkYWKa7mwkKjVqHqqPV3vhnr87nFSaeCCOQrEsjNJMYwNTSKAAI3JPcJ8MUqviGtSWOIUcDySXIVatu6o6u16cAICQL9SSAAcBEPhFS5BosxFvOkf9F8R1fGcEo0yZfXSLe9moWYX87MMEBmOY/xKmH+2N+zYkFdmH8Upvxt/2bAAo+I6UerlFYLG+1BaxxePwgAW+IZl+Ktt9eL5rcw/itN+Nv8As2NDX5j4UlL+OP8As2AoN8Iw3+1+ZdbfvVv7WPW+EVR1oMy/FG/rxanzHM1UkUVKxAuFFY9z7BemC395AxVy3iHMKiNZIqajIJIINVIGRhsyuppgQ6m4K+BGAAyZvSl3kWhzmNpGLvykqIwzEAE6VlC3NhvbwxsM2gP8Ez752qv12DOZ8QZlBy9VLSHmSpEumpkO7mwJ9AO6PE4tmqzW373ofxmX9nwCwM6pSP3pnn01f67EqZ/BtajzywHT4z+mXfBTJ86zWogjmWCiCyLqGqeW9j0vpht9BxdMub/g8vH+tmP/AGhgAL5xAw/emdj3dqB/O4H5kBUR8qKlzgMzx255l5e0iFtQaQrYAHqD8+GXMs5zOEx6oqE82VYwBNLsW6HeMdLE/wDm93Xmn3lD/STH/tjARcdsyLSSrFLMIatZGWFC7aeXMt9I6gFhjF47B6UOYfixHX3kY3oc3rFrI6epjp9Mscjq0LOSDGYwQwcDY6xuMa5znNX20UtKtPcQCZmnL+LsgA0e6++A0bj638AzH5qY/wBrC3x3mJzGnWIUWYjTIHIMDKHFmBQsr3AN73s3Tphp0Zr50A/0Zj/8hjxlzW2xoL2HhNa/j49MBzHhik7DURzplFeXFwyNEZNCgMI2ikJBVhsrBhYhiQFtpwWznMZ6mYzCjzOlcoEAigj8lYuzlGYnmLGotYqqX2uRh4VM28TQfMs39rHvLzX7+gH+hMf/AJjAJFFW1MEk0scOcO0jINLQxKNKjTqHcKggbBbAd0edgz5NxxUclBUUFaZgO+Y4AFJ9l5L3ta/he9tsEeRmv4Sg/opv1uMFPmn4Wh/oJv1+AC8ScYPPTPEuW5gS4Asafa2pb373lfF1+On1hhQ5jpCkaOygamJFjqL3FgCLfyvZi69JmnUT0Vx09BLb5/T4H5xUZrT0807TUJEUbSECCXcKpa1+dte1sBlRxaxsyZdmKuFKqeSuldVrkpzgrEWHXfrbqbzvxpKdJGX5gApufRRd4WItvLtvY7eWBOe5/X00DytW5aSoB0cpgTcgWF5/b5YtrmFYb2zPLdutob2//owF/wDdvL/eyv8A9yIf97EEHFMyu5XKqwB7Me7AGLWsSTz9+6FAFvDA6tzysjeJPsjl7GSTQbQ7oOXI+ojtHTugb26j57kOY1Nr/ZXL2B8RCP2nAWhxfL8vLK0le8CEhPiRtaY7gG3W53NhjWgrZaqvhlNHUQJDDMpacILmRqewAV2N+42BFfxRPHLCn2Uy8iRmDnkj0YCO4Y/GbWJULuRuw69MXci4pkbMEpjWUlXHJDJJeBQrIyNGADaVxYhj1t6pwDxjMZjMAApk+2k7f4pAP+bVYzhT0olqz1qHul/CFLrEPcRqk/1pwJ4mrzFLmLr6yZdGR79VXb6yMNMMa09OqqrFYowoVRdrKAAAPE2GAEVHHdOk8sLcy8S6mYJcE6o10qASxbVIiju2JuASQbE6fPYXYIGs5IGhgQwYpzNJBGzaO9Y45/Nw7T1tTKQ8qGoMuktShQSjRiRJC1mkVWjsFawFz1sLXKyjioZi7VV6hIpahUKER8tIFhHo0OkaQL3UaiqsPC+AdK7PIYW0yPpbRrtYnu6lS+w++ZRbrvivT8WUrkhZRsyrurAMXcohUkWdS4KhluLjrhW4nko6h1Mk0geMKjSxxsY19JGSXI2EchsNzaxB8AcCaPsc1OztLUGnSWCniWSMC6iTWkSMrAk6io1sQUCLexDEh1CirElQPGdSt0PuJB6+0HAOh9HmlRGL6ZoI57eGtWaJ29hKiEe3Ti9wvQ8mliTVI1gTeUWfvMzd8ffb2J8TvimFvmxN+lGNvO8xt9Gk/SMBBx6gZaRSSoatgFwbEbtax872wQPDg8KiqF/8Mf03I+bAz4R0Bpob9O2U24Yqd5kHUEEdeoIxT4toKaGnd1qJkcFVB7bMLFnQdDNbx8fDAFKXgwRKqR1VWkaLpVBKCAB0F2Qtt78UqfJmNZNAaur0rBE4HO3u7zhj6t+iL9fnipxXldHHRVTpM4cROy2rZvWCnTsZbdbbWti6vCmXElg51aQpYVkxNh0BPOvYXJt7TgL9XwXDLp5klS2hg63qZRZh0YWYbjG9TwvBpJZpyALm9VUeA/zuAfDeU0ktFTSSTMztChZu1SrqJUEkjm9Sb3xrkmT0MrVAZ9QWZ0UGqkPdCRgjeTcatR9l8BFkGWJHV5dIustLRSli8ryb/FT8tjbqelr4Mxx/blz/AIlGP+dL/VhYyihigz9YoHPLSlZVi5rOI/uZ2DMdIO2wsNhhojb7cuP8ST89LgGXFHOM0FPEXILG4VEW2p3YhVUX2uSRudgLk7A4vYAVC83Mo1axWngMoH8uRigbyuFSQA/y2wFGOWSo9fMY4SzBeVStESpOqycyQMzMbHoq3sbAWxPBk8TllWvqHZW0taoFw3kQoADbHa3ngNn3D8clS0SzUqSzOx5TEBxHJHCpdFtfnAxMV2+UdxvjfLsgnURtE0UnJZOXGZzyzy1mjkdSIzoLaxdbNuDc73wBaooEjIQ5lPGSGIDSwk2Ud63MjJIUbk+HjiFDCzBfsrIxsSAJacXUEgnuxjYHYn2e/AzLcnC5hLJzadgBIJkE7akDyTSDVHbSwIfo9gNBIvfYEOEVmj7PFW0hE9PDEGSdibQqiuUiU6H7ysQx3Fz03wDrVyT0l5EmaqiW5khfSZQotqaJlA1Fb3MbAk9AwNgbHFkqzZXVMh1K9LIykeIMTEEewi2BfB3Dc0MvNleObVzm5yWAbnPBICF3spIYdTsqnxx5QtbI5hfZIKlFv4KhmVR7goA+bAa1tVJTUj1LUNGVWPWwSQg2tc9aex+rGmdcPTztABQ0YEUyyMebswAIIHxe+5PiPD27VEpaZKeEy5XMyuI0F2hYEuUVdV6joWIG42xBn1BHzaZIstnSR5dTKskShokHpAdM+kixXZtjgC9eJ0eGLsNB6VyiHWxC2R5DcdnG1kI28SPmyo4dqWmgmMNAph17DX3tShRvyxa3z9cUlyuleVohlB1xKrkM8O2vmAH7qRfuMPdir9iI6ipR48pj5cDyxyKxg7zFVA2uQbHxJwBuszGtgMSinovTSCMBZZBuVdiT6HcAK2KcJn+zVN2hKdCaWo08lmJI1QetqRfmt5n56lQlO1L2oZNEYVTmg6oVbTa5IC+PsvjygoFizum00a0uqmnvpZDrsYfvD8n2/fe/AdIxmMxmA57xnvUVa/f09En+9Vyrb68dBwi8T71pW19TZd9VVUMf+nD1gOfZvxNT0VYkJV2MJlmJ5ia7SrPK4CFd0UAgd5TfQO9viCtmoah+fOZjJIA3LjnV05ZPZio0MUIHNJa3eHMO/QYl4nqqBp6oS8x3RVDpz0VA7qkQYI7izKsq3kZdC327wxVnloNOmo588sdhczB2FoDVBUdSoK6UttYEtbob4DfLKWkeklrY1kSnBaR6dJIWEgvHIqnSSIwGAJj1C1yGOnbASCSjaFk1VaQwKbojwgCV9EXNQ8wBkfVq1AGK8jMSLnBbJOK4Gj7CI6iWNkOtmmVyIwrAvGydxolCWJUgBiFAJOLbR0tYj1YMhjqpYIXiBp2G7QhbsodgLadUevoTcAnAPGS5iKiCOZQ4EihgHADb+YFxfx22wNXbNTfxpBb2WlOr6br/ALuC2W0QhiSNSzKgsC7amt4Ak7mw2ud9t74D1A+20Nv4pNq/pabTfwHyree+Ap/CWY+yxCUqIzV0wYtbTbnITqvtpsDe+JErsoQkh8vU+JBhH041+EWQLDTE3IFbTGwUsTaQeCgk/Ni8eKYfCGqI8xST/pjvgKL1mTkm7ZeSev3E3vgPBUZUa+XuUrIYItJESspYPUaxspGoDl3HW1vLF/hHO1gooI3pqtWVO8Oyymxub9Eud99r9cGIuLomYqsdSWABK9mlBAYsASCg2JVvoOAGy1eUICWSlUeJMAA6jqdHnb6sey1GVW70MFvbTbfm8RcU5xJPTPFDSVTOStgYtIOl1Y7swABAPXBf90p/itX/AEX9TeGASOCnpmqsu7OIldaSfnLGoVgxNP64sDe9+uGmMfbuT+Yp+fkxSpc/SqzOkeOOVV7PU2aRNIPfpwQL7kgqb7DwxfRh9mnHiaFLe4TSX/KPowDPgFTC+Zz+ylg+uSq/qwdwByrvV9a2/dWCLf2K8m3s9L187+WAGcQ8L1Es00kckKIwikUuDqEsOspc2sseoqxIubKwsL3xrwZw0aVYiZYpI4kmRHQnvJI0MgO5IFmSS/ePgb9bXeJKqOpDUsUsLzIyvJA72DorKWRiAxCm632OxAIs2FN+CpmhYvPSgzRySNochNXxkRmM22hPaFLNY7gddWAtVfDUMkbsKqAy1E1QqM0oZArrUlY0AHrAyK7Dc7HewUYsZZwpJJIhaWDQnKJCzPPIXp5JXUCR1BAJkTUbEgDT0N8eZfkLSTxhZ4laCyVCJULKdActyzGIEADg6TfSAAO6xVSN8q4SmpamnmMlOkUEYhMa3UaHDanvsuppeWLFd+WO94EG3JqI09JDExBMMKISOhKIAbdNtsAoYrZDbzoWY382hLH6ycM6VSOzxg3ZLah5ahcfSMK2XknIrHfTRunv0xsv6MAHp56dqSIy11eY1WJjaI21KUZe8tNq2YLYBt9uuNM4VDLTyRS5oWWTSfQz92NvuhGqC/yV6G42ti2gmnoY4jmNIgaJAfQ94DSp69p9bbrbE2ZcWvGYymYZe4eVIyAnq6ibtcVJ6DwP04CBGpI5QTJmvNkFhdKoFwgO1hGAdIJPTxJxVjiRKgcqTNo4WErynlTn0pMWn14mO45nQW2HTbBtqSaWWKT7I055ZLKEgWx1Cxv6Y+B2P5cRVdfMlUkTZlGitE8hPLiG6tGoAJJFjqb27YAW9FTJGKZp82ETAxohhksRpJ0raDUbKrHe+wN8S5WQc5pzzKuT4rP++oilu/B6gMUfzkX+Ti5VorPHI2cIDESw2pgN1ZfyE9b4pZdXczOqcishql7NPblBO734TZijkEn3D1fHAdFxmMxmAQc+2zTUTspoSf8ASlq4x9bjD8MKVVlyz5jVRPcK1JT2ZTZgRNUFWB8GVgCPaBjY5xU08siSNHUpFCHJEfLfW7aYkvrKEuQxJ0qBttvgLObcFxzyPIZZUdtOgpy/RlWjYlbxm7MY0uX1bCwtc4jb4PqViXcPJKQQZWbvnUGBvYBehI2HSw6bY9zPiieGMk0UmokKvpYipdiFQeuHILEdFva+2My+smowYqrnVC3LJUJGXJ1blXSMFlKsSFsunTpF7g4AhU8MwPIsrJ30VVVgSLKuuy7fJIZgR0INj0GPcsyIQRLEssxVSttbBiAtgE3X1bADz9uA+YcTVMriGjg0O0byCSrBRbKVXaMekJ1OvrBBa/XHNW4+EscgJeaUw3lLyRlEZgv3EkR2lHfXlKrEmxUtpJId1vhfyCMz1EtaQQrqIoAfGJSxMlv8IxJH8lUPiRhPyvM2NJLVUaVIpld2jDuHUoEXUrRMWbla9YBjOrSRYEADHSMtqxLDHIossiK4HkGAIH14Bc+EWQrFSsFLla2mIVbaj6ToLkC56bkYJLn8pF+w1XuJgv8An8DvhEkKxUpCs5FbTkKtrmz3t3iF36bkDBQZ1J/E6n6YP1+Ap0HF7TLqjoaorqZbnkDdGKsN577MCL+zbFekqaoVc05opdEkMSgcyDVqjaYnbm2sQ4sb9QemI+G6uqgpxHJQzFg8rXEtPY65JHH/ALvWzDbzxbg4qmeZ4RRSh40R2vLDsHLhejn7x/o9owG2YcWtBG0ktFUqi9SDAfEAHae9rnE/7o33vRVYsPvYj8wtKRfA7iFayqppIVpUQvYXknFrBlJ9VW8sFFrqvxpU9tqj8nox+jAJ/Dsziuoonp5oCsVYRzdPeDSxsLFWO4BF726+OGCP+7T+fYU/PSYFU+etU5pRsYJIQsdWl3ZCGKPEjgaHboync2vta+Cif3cf+YJ+fkwDThbqqgUla0kndhqVRTIT3UlTUAGPyQ6kAE7akt1YXZMaTQq6lWAZWBBBFwQdiCDsQfLAc7quCqxqipeNhHz2kRnaQuDHIyepHYaCqAk2YFmsPIjyq+DmqeNF58Y5VP2dQuqzIrtInrXK95KdTu3dD7nY4aP3GRptBLUUy/eRSnQL+SOGRfcoGNzwwxN2rKs+zmIo/wCCMYBVpeAakTSSakUPKGYGVn1gVSzqVBQcoKOZ3QTqZt7WBxE3wb1ZhFOZoigihTW+tj6NZyFIBW+iWQMrXFgiXBI3bTwt95V1ikHqJtX0iRWH1Y0/c7VX/ulPp8uTT3+nk/owFKpqZUmWFTDT1FYCxkZmk3jiiXuJ3LsCTtewCFjfVbAfKeME7NJQ2V3hhliEkRUo3KiuG0FjIFZT6xBUsCAxuCWdeB6Vu9OhqZL/AHSoOtvHYdAq7m6qApvuDi3ntKopajQqq3IdQdI6BGsNvAeWAR4uHZZsuiRMtoiWgjAkMq6gCq7/AHDr7mO/jg1mZmjC6suojzJFjHpr7sbAn4t0HjbAKholejpTFSVxYLTljzWUGMaC5A5+k3UHYDxGJMwgpxUxtJSVopwpBDCYgzs8IhIUSE6vuihrAAsPPAEK/g+aV4W7HlqiJyxFmYNdHSxHJXa7Bveox6MrljnWFaLLAzo73CsNkMakEcr+WN7+GKuWZenOn10FYY2K8oPuAAihvWm2u19vHr7ha5MnZ2p2yuU1ssU7Ru3J+/7pMhmuNJeK/j5XtgGGr4YqmeJ1p8uBhZmA0uNV0ZLE8vYd6/Q9BiKKKcZzSc6KCMCmqNPIdjtqgvfVGlrEgC1+p6YqZjw3qSDk5U6FZEZ/Swr3Qe+vdmN7/X44myym0ZxT/FXp701Ru8qvr79P0s7Wt7besPLYOhYzGYzALlN/defy7HD+dqcaZpkdQXcxtE0ck8MrIVIe0bRXUPq0kWS4uviw8bjylX7cz+fY4fztRgtxFmZpqSecDUYonkA8yqk2922AEw1Aq8xdbgw0Nth8qodTuf8ANxmwHnKfFRZk5gvpuLje3jbzt5Yo5DliwQIgOo2u723djuzn2sxJ+fGuZcOU07B5YI3cCwcqNdt9gws1tztfxwAni2VkkikChNFwJWPoyH2eOQDvpGQFPNAIVgpIsDdDk+DmshjdYaeDWYTEHSQBdPcMbLcBu1Ky+tZVa97rgvwTlcMxEiz6a7dpICl0hFyDC0bDUBYldRYMxubkbYf67Klmskio8IBvGwv3ttJtfTYC+xHWxFrYDj/CHD7GNqeeaWmRBy6mOSRU2Y6iCdmbWLaADpQM/fe+jHa6dFVFCWCgAKB0sBtb2Wwv0HC6xQAzRpV1CByrPZm3ZmEaPLdgguEFz4XPU40+D6L4s7heXFLKzwwXvyUsoMfkp1q7FBspYqOmAr/CTq5VJpXW3bqey3tch79bG3vt0vi9mGdVkUUkppYdMaM5+NG9lBJt6C17DzxU+EIOVoxGyq5roQGYXAPfO4ut+nS4xPmeSVtRTywvU06iRGQlKZrgMCPGoO++AnWurytxTUwJFwGqn8vG1P8ANgJw+9dM5r1jpVFTBEAjSyEgIZSDcRWNxIdreA33wc+x9d/G4fmpT+vwJyahqoJFokqkKQU8bAtT7kFpEANpAPkeGAt5fnFfKZgIaW8UnL+7SAE6Ua4PJO1mA6dQce/Z2tFQIDS05YxmS61L2srKpvenv1YW+fElFw/Uxc0pVpeWQyHVT3AYhQbWkG3d8Tfc74gr8mqI3ar7UmtIWWxgupUHX0EgN7jz6eGABZXS1EWZUS1EcSE9udTHIXvzHSSxui206rX3v7MHh/dw/wAwX8+2BdOah8wy2WeWNw8E7KqRFNOpISdzI+rqLdLW8cRcYFRXzanVA2XabsbAlqgKFPsYkLf+VgOhYzADhTNZpRItQuhwdaLYAiJy3LvpJFxpYGx8MH8AOz6raOH0ZCyOyRoSL2Z2C6rXF9Ny1r72wnfCHmNalLpIhjBDEuhlfWUXUE0qqsmvcg6iAVCk94HDDnzg1lCjNpTXI46d+RUsib+x5Ht1vHitn2XTPX0rqHaJbk2WN1VwVtcNpZBp1nWpO4G3gQ5p8E+ZTHMeXFKGjYszhR3GiCEg6tRvKsjqrdSL+sy2t3XCbxfkMKLLVTOXjiidkp2bTGHCDTotYqdnG27c032AGDXCeXyQ0kaStqfdrXYhAzFhGCxLFUBCAtuQuAMYrZkAYZAemhr/AEHFnFfMI9UUg80YfSDgOZ5fnUceWRsmbOJkpFZYr057wiBCaeTrIuLWvc+d8F5aykmVebm7+sjhebTp3lKsthygT3rG2+N8lqq2HKYJUamIjpEcKyuLhYgbFtdr2HW1sXKikr6mJPS0igtFKLRyE9x0kA+6dCVAJ8jgBOd5nAhhCZrJdpkD+nj9QhtRsqWA2HetsfEYsP2ESJIcxnaSxRCJyxs1mKhVU3voB6fJwQzXNK6ARluyXkmSLpIbaza/rDp5YkrsqrZWiY1FKvKk5gAhkNzodLE84bWcnoOgwAaetTtEarXVxiKSFyATZgYwgvyCfF9vG3sx5lpjOc04jqpZ9NLOWErX0d+nG3cXrvf/ACRg1XVtZHNBHz6UiZmW5hcEaUZ9h2je+kj2YqLzhnFMJnif4rUaeWjLbv0t7hnf2WtbofmBzxmMxmAXaX+68/8ANIPztTgrndCZqaaIWvJE6C/TvKR+nAmnP23m/mcP56pwx4ANwlmKzUkRAZWRRHIjkl43QBWRidywI6nqLHxvgzhfzThIPP2mCRoJ7AOVuUkA6CRAy6iOgYEG21yNsV80zSuplaSQU8kYKi8ayh7syqLR94NuRtrHvGAZ7YD5zXyc1KaAhZZFZzIwuI0UqCQu2pyWAAvbqTe1jVyzih5aamdY1eaoTWEVrIALamLEEqouotYtdgLdbUs3oa6aWOSGNaedAU5plV4yjFSysnL1NuoItoN/lC5wBL9z8yd6KtmL/wCGCSI3vUKhA/yGX9GL2RZYYIQjMHYs7swXSC0js7WFzZbsQASdrbnF9ce4BU+ECIsKJQ7Rlq2IB103U6ZDcagVv7wcEGyGbqK+pHsK05H5j9OBPwmRBoqMMSq9up7srFSAWIJDAgg79QRi19jqMdauX56+X9bgIMjo6qZZS9fONE8sa6YqcXVHKgm8J32N7fQMTng6TnGda+pEpQRltFOQVDFgLcm3UnfrvirDlOVrcLOBqYsbV0guxJLE2m6k3ufPAyWDLxXonaPRtTuxvXSadSvGB/72x0s3vHuOAKcRUlXBBzEr5i2uNQGhgsdciJ4RDfvbe3F+p4YlkRkevqSjAhgEpxcEEEX5F9x5YGzZZlDCzyxMLg2arYi4Nwd5eoO492PZPsUikieEWHhVnfqfCXc4CpJk7U2aZapqZpl5dQirLy7KFjjtbRGpubC5a/T34p8d1zQ17SLy9S0SsvNKhCy1cZUEsLetbxX2MpsRDkS05q8oeKYySGCUuO0PJ3jChJ0s7aSTqvsL29lsXeM6XmZho5qQh6MIXkUFQDVRC1j8ptlFiDc3BBscAz8KUSrAj2GplI6EaU1uyxi6qdCaiouBsBg3ink0CpTxKunSEW2k3XoOhsLj22F/LFzAD85ycTqvfaOSNtcci2ujWIvZgQQVZlII3BPQ2IXs64ircvpzLUR08yIyq0iO8bEMwXUUZGRbX3vJb3Yccco46zyOump4qOqp5jJzkMDjWgZEZtZUEHX3dC6gQdVx43AjwksWcO9VPdjBMUWEqoQaTqjJIZy5sVYgMF1X7psDjo2Oa8N55BTz07GaNRUQBHLSrdmVdcbNe1mAEqn/ACkvvsOkRyBgCCCDuCOhwG2BPEmepSw6nSWQuSixwxl3ZtLNYKPYrEk2G2C2Amem1RQm+3PcfOaeot+TAc9yatpUp4YnykSOkSIzGNbEgDUbsnnc743zOSCVEWLKol0ujE6SDpR0LJdISe8oK2JtY+OOtYiEveK2OwB1eBuTsN73Ft9vEYDnheECwyWM23A5D7+O3xbY387Yq10YkKMmSqpjkDN6O2tRqBUegF73B322646dCpAAYhj5gW+q58MeSyWsBa5Nhe/vPT2A4DnZzCPf7RHfx5A32/zN/Z82NMgqUbOYQtD2Mimn1HRp5l2p7fIW5W3t9bHRdLEWNluG3U3I37pF1t03Nx188Acxj+21Gb/weqP/ABUY/wD3AMuMxmMwC1D/AHZl/mUX56fDLgBnHChmnE8dVPTycsRtyuWQyhmYXDo24LHpiJOF6kWH2Tqj70p/1OAYncAEk2A3JPhhM4s4hWSLlmKQUshAlqdgEQ3swF+YoJG0pWyjveAOLtZwdNIpVsxqiD1BSnIPzcnztitP8H8jqVOY1WlgQw0wd7VbVciHcNYXv18b4AJl2QzRZhRuswQHmh9KOFkUJESDGToV2srM6Egut/C2OmYSKT4NGjEQXMascldMdhD3RpCW+5fegDe/QHBH9yE9rfZOt/5H6jAM2MwsNwjUf30rB80H6nGknB1QemaVo+aA/wDZGAz4QlTk05kGpBVwFhp1XGu3qgEnr0AONxmVAo+4kDp+85foHocU634O5JQnMzKtYo6yLcw2Dqbg2EXgfA48m+Dh3kilfMq1pIdXLa8Pd1CzWHKtuLDe+A04czGmSOW8EhJqJmAFHKTpaVip+5dCpBwSfiGjD8vky6yurSKOa5UG17croCfr9uI/3GT/AN9K7/kfqcQn4P3MgkOZV+sKUDaob6SQSPuNtyAb+zAQcT5jBJAUSnnLGSIkCim6LLGzHeIDZQx64KfZ+iAvoZQB1NLKPyxYrPwNKemaZgP9ZD+pGPDwNL0+ymYW/wAuG/08nACnzCjmzWgNNyy47RqKJpP3O1idIvY328DfFviDJkqs1jik3jNIzMtrhgs8R0n2HFzJfg/SnmSVqmqnMZkZFmdSqtLfmNZUUkm7dTbc7YuZ7wktTMkwqKiCREaPVA6rdWKsQdSN4gHAGaWmWNFjQWVFCqPIAAAb79BivmWcRQAGRiL9LKzdLfeg+YwD/cM398cw/pk/RFjDwKf4/mH4wP0JgCUnFMA2PO/Fpz0F/wAH5Y5ZxRlVByitO9YtQ3egjZTCW73eKySxKbAM9yX+Uet9+jrwWB/C64++pfHkvAkTjS89Yw8mqpD5e32f+b4DknDuY8gla6CpFOzKsSwSQaj6q+kWAJJIdkAYAkW26nHX6fOaOkEdNGrRqLhFSCXSNN77hCOt977k+3FaL4OqdDdJapDa11qZB+n8uLP7jE3+MVv43Nt/xYDccb0mpl5jBlYIVaOQEsb90KVux26AYj4nrVR6F2cInaRcudIsYKi19Vrb22Pjjz9xEf8AGK78dn/Q+NX4EhbZpqxgPBqycj6OZ1wFocRQsQVqIPWK6eeliLi7bAnUF3C+3fzHsPElGGYCqprs17CWMG9gN+9cnbr/AFYop8HdKPGo/GZv7eJG4CpiPWqB7qqb+3gLwzWBhfn07MpOltSnTfb77rpNibi9/DpiR81h1A8+OwFmHMQAA76j436Dr44EyfBxRt6yytvfeomP/wA8Rx/BjQgbJL1vfny3+nXfAGoM4hIHp4jY9RIne28fLe+w8sB6qvjkzakCSI5WnqtQVgSLtSWvY7Xsfoxt/wCnVHa1pvH+ETePX5eJsi4DpKSUSwq+sIUBeV3srEEgBmIFyB4eGAYcZjMZgP/Z"/>
          <p:cNvSpPr>
            <a:spLocks noChangeAspect="1" noChangeArrowheads="1"/>
          </p:cNvSpPr>
          <p:nvPr/>
        </p:nvSpPr>
        <p:spPr bwMode="auto">
          <a:xfrm>
            <a:off x="74613" y="-944563"/>
            <a:ext cx="2314575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6869" name="AutoShape 12" descr="data:image/jpg;base64,/9j/4AAQSkZJRgABAQAAAQABAAD/2wCEAAkGBhQSERUUExQWFRUWGB4aGRcXGB4fHRweHx0YHx4eIB4eHiYfIRokHx8aHy8gIycpLC0sGh8xNTAqNykrLCkBCQoKBQUFDQUFDSkYEhgpKSkpKSkpKSkpKSkpKSkpKSkpKSkpKSkpKSkpKSkpKSkpKSkpKSkpKSkpKSkpKSkpKf/AABEIANAA8wMBIgACEQEDEQH/xAAbAAACAgMBAAAAAAAAAAAAAAAFBgMEAAIHAf/EAFYQAAIBAgQDBAQGCwkPBQEAAAECAwQRAAUSIQYTMRQiQVEjMmFxByRCgZGhFSUzUlOUsbPB09QWNERUYnST0dI1VWNkcnOCg4SSoqOyw/AXQ8LE4aT/xAAUAQEAAAAAAAAAAAAAAAAAAAAA/8QAFBEBAAAAAAAAAAAAAAAAAAAAAP/aAAwDAQACEQMRAD8A6fWZlWtUyR00dO0cYXUZZJFYlgTtpRhYbY2jqMyt3oKO/sqJf2fEuVTE1tYvgvJt88ZwbwAHn5j+Bo/xiX9nx72jMfwFIfb2mQfV2fzwdxmAA9pzH8BR/jMv7PjUVOZfxejH+0yn/wCuMMGMwC32jNPwFCP9pl/Z8Zzs0/BUP9NN+pwyYzAJddnmZxTQRGGhvOzKhE0vVUZzccobWU9L4vM+beC0H+9N/ZxS46giaqy8Tq7Jrm2QOTfknwjGv6MCZ8upe0oyUdY0IjkDjlTgFy0OggOQdgJNxtuR44AvXZnmsKBmjoW1SRxjTJNsZHVASNHS7DxxbV82v6lBby1zfl0foH9aslHRpLO1Tl9SsTyRCHVC7C+lV2CklWL369TY9cQ0mXwLRSK1BWdotNpbkTars0nLswJ8NAHl42wDez5t4JQH/Tm/sYFji6vWiSteCk5RVHKrLJr0uVG147Xsb9cCM6pKTsdlpqtJQIxq5FSp9ZOYbgW2XUSb7i9r4g4nXLBQOaYSA9zlbVIT10IsH7mm3TwwHQOJ86emiQxRrJJJNHCisxVbu1rsQrEKOuwOIUqsxtvT0d/5zJ+zYr8cg6aO1v3/AE//AFm/1YZhgAHasyt+96P3dql/Zt8RmrzT+LUQ/wBql/ZsQ8dNU2h7NzCRzWYISNQELgLcbBu9qW+2pFG17hNzKatWBWQ1iVd/SSsJDCIWXu2UnRrUmPu25mpX1bEkg9LU5n4wUX4xL+z4k7TmP4Cj/GZf2fGvCclRJBKKnUsnPmXx2Gs6ShIB0W3X2W8sJMeZVwkgaaSaNGkaFgRJY8hY01+iRiDJIZ3udKkKtzsMA7PUZl4QUZ/2iUf9jHkdTmfjBRfNUy/s+EuhzmolSo7PNVS3WdnOliEdakCERMR8qLVdFJFlBsN7vXEFS0ctK9pSglbXy0dtjFKF1KgJ06iNyLA2OA0NRmP4Cj/GJT/9fHnOzL8FR/08v6nCnxLmFXTytDFPMWVAIY9OozI0chklZyt+ZG9tgQFCpcHWMUUzitp6dYgKkyiUzyAB5QkMYjsiySNqdJOpa5IvIukWsAdxPmf4Gi/GJf1GJDU5j+Ao/wAZl/Z8acWVjqkWlpY4ne0ssKF5EXQxWwCORqYKpbSbA+F7hUzPNq0pUaTMIgJNExDhiOZSdUWISJZDKAVu3rkAEAAGpqnM/CCi/GJf2fGzVOZWFqejv4/GZfq+L4H5nVSfYkNDMFICh5XeSM6A4ElnkDSISLgOwJHXrY4X67iGuNC3JSYSOI1hChmIVRK7yB5dLEOqD1+8Na7FtiDU1Rmt9oKG384m/UYkynOqk1XZqmKFSYearQyswNnVSCGRSOt/HByjqRJGjjo6hh7iAR13wAZftwD/AIk355f/AD6cAy4zGYzABMsjtXVe/VYT/wAMg/Ritm3FhSXlRLEbOsbSzy8uMSNYrEtlZnlKkGwFhcXPUCfLL9vrPLRAAfmlv+UfThYrMmaohp5o5DHI9XK6vzQgCySNpNipLtoVAFUqTc3NiwIHaLPqmoXVT9hcLszLUu4B8tohb5/oxrFmtZKpaGTL2UEjWskjgEC5B02Fx7/bgRLwnUa41Cdx3fmESCyBaieZWsTvzFkIsBcEgGwGIZ/g7dKQaBzZzAyurlANqZ41RVRVQjU1rtuQdz0sDIKyuRUa9JUa9rKzw+3ukmUPazfe9L4KZPmy1EetQykFlZGtqR1JDK1iRcEeBsdiLgjHPZ+HKxJUmWnjSGGY1CQCTvAuyBkRUGgycpHNrhdU7WLWvhthPZsxZOkdYhkHsmiCq/8Avx6D74m88Ax4zGYzAKnF6ydsy7klA/NlALglbciS9wCD4eeJMwlrkeBOdTAzSFLinc6QI5JL7z7nuWtt1v4Yq/CCIzLl4kR5FNS11jDsxHZ6i9gneNjYm3hfwvgbOmUq6B6OcHVZNVJUm72Y2W67tpDH3A4A7muQVk6qpq4kCyJINNKb3RgwBvOdrjf2YgzwV1PTTz9rhYxRPIF7LYHSpaxPNNgbWwuZ9SULckxUNQLVEfMtR1A7ne137m6+Y922CVRHlIUlqUqgHfLUVQF023uTGBboTfbY4A62XVkkVjVRLrSxtTdLjfrLhe42y+pgymRGqInSNI1I5BVmAZB15pAJ/wAnEWaHKDTS8mCPW0TaLUslySp029H1va2A+efYsZZpjSFajTEATCRIH1Rg7slw179fb5nAO/HTWWj6b19P/wBZ6e39F8FOJ5nSiqWjJDrDIVK9QQhsRYHcHptgTx4lxRW/j9OfoZjhlqIdaFdTLcW1KbEe0HzwHNZs9qtLCmlqpIASKabk6mllKxaI3LR35IYyXkIUHpquu9ij4irWqEusrQCpeVnVDp7O4eOJNhcsr3YjyUHEcfENQiRp2iZnYO0ZMas00qztHydo9IjUKNVrHv6tQA30Snqi2YMz1CPyqk05jeU6ikz22a6o66IwqIoBSQkFrnSE+TZ9mR064ZtbVAl0SKFBgkhmYxBhqUMjrZdZU30atOrBrhXiKRlU1RdWdYFRWjIJdoyX2C9dSvcfJ0HoMDpMyqIpTTxPMxCmZWcFzyuzSdWYbntGnu3v0A2vgPT5nWxUnKU1Mla8nM0G8miNFVro8ltSSHQrG40mZgFGnTgGjiM1faRFCZRHKquJE6RmHmMyX8OYeSvtHMwnVOX1k1HS8p6hgRI85CVKSepCLqJJdTSgGVk3EbEWC3ti/VV881RVVMUk4i5MywGMyHv9midVaM91LXZlIW5e4JBCqzNwtM7UDrG7PKoYKzLOO8Vuv75Jci9je9vdgBMWZyw1bvIaoiNpjKCHMXJCgQBAe48jtpPdu5YuDbpgjxFltRU1lKqSPDEEMjWLggrJDcd06C5UlO+WABcgHwELWZg4WVBUBCjnlOmlnCQwIR0ukjSGZ0va5UdA217iKqn7BSktLGrovPdY5DIDyiVDrHaUK0lg2izdBdbk4BVEtdJCsdqjtDSHWJHq0EgCVB0h20IDqCsEjZVbugtbfDVxDQ1TwUEVPNMpfuNK7Mjg8liskmkXLAqTyzYM1gThaoMxro52mm566RHdIlldbBaQyRmMllXRG0jAi7MeZ3iVsZq6mzCUVMpeaPTSPIF1SCQiRavlxBF7msejLN64KADrfAWJamueCovNVI6RO8rFAgjlDjQkR0d5THrJ06hshuC2++Y19TFPXJrnkKRhYRacC3KiYkuickMfSd8tr1dB0GIqLLamjlihR5zqeJ4liRuz2eUtUBtRJCpEAoV2vc6hudjWeV0q5miJJNqJpzHEt+W0ZeUVDOLabKgvqNiDoA6gEDPBTP2RRKzmQM4dXLEo2tvR6nJZgmyhyTqADXscRSD7bp7aJ/Hymitt85xc4Snd6KBpNRk5Y1l76tQ2N773uMD5JPt0g/xFz/zov/PmGAZ8ZjMZgAFEpFfWWG5igI9p9OP0YWq+ikko8rem7zoseheSJI9RWPvOSbRhLMddr+sBYkXMyZgIs3YNIFR6aIaDbdzM6oRtfqxXrbvC48ceZzkwprTQTzQBp4tUasDFeSVVYlHVtIbUb6Soub+ZwC4/DdaIIkgheF7MJHaZT6YNTy9oazHUJGjZbde9uACcecPCaiYTGlqRC0MpSGxdkYCn9fvGzSPHK/j908ycNuWRTVCGTtcqXkkGhY4bLpkdLd6MnbTbcnfAPO81eByi1ddI6eswjpxGgGnUzuae2lQ63KhrX9hsHnClHK9PAlUZY5oK5nIkXUWZkkktdSyhPSmzXsNNuu2DnEG9dlwHrCWVj56BBIrG3lqZBfzIHjihw/OKsApmNXe1zC6QI69NQI5AJsdrqbC/XcYYcsyCKB3kGt5ZPWkkYs5FyQoJ9VBfZVAHswBLGYzGYBS4zmkWry3lIryc+WyuxRT8WmvdgrEGxuO6b28MbZrQV80lOwWkQQycyxkke55cqW+5Lt3739mNPhAMIahaeQxIKo3cSNHa8FR8tSCN7DqL3t44A1lfl5q4IxWu8TRTF/js57y8nR0k62L/AFnwwB/Ns4r4OVdKT0syRKQ0psXvYkaR0te1/nxZrqKvlhkiZ6UcxGTUFk21Ai9i3UX88KNQ2WmscTTTtAqQtFqnqivODzatJ1n0gHK267i298e0c8JSqvLmY9I/ZwrVxGjQugqRcEFtR735LYBuVa2CAAdmcRRgXJkF9K+W/l54W+Ks1q58oMrRU4jlSF7rK5YBnjOymMAncfK/qNGsq7ZXcTZj2swrdSKq/N0rqAuluurptiLiGah7AqU09WUBiEaE1BiKiWOwJddOkDpc2wDjxy9jQe2vhH1SYaBhT+EFmC0RRNbCuiIS4W+0nidh5/Ni+OKrbSUlWht+B1j27xM4/JfwvgKvwiVEiUd43MfpYw7AuoCFu9dowXVTsLrY79R1wrcNcVVXOpEl5xiii5czFGOuRw7IzkjUpKpEVVhf4wL79XUcWRk7Q1dvPssw8/NAfDyxsvEEjepR1JHmwjQfQ8gb6sBzmPiXM+zuZ9cOmBjrayAsaiBiQxU6QsEqoGI2Ik2OnF2k4irhSxqkweQNJHzyNcUjdppArCTRvEEkkj1W30sRqsDh3asrHuOyQhT+FqOvzJE35cUqviSqhUa6IDewCVCm/sUaA5PsC+eArcLZ/UTzqJA6KWqw0bqLqY5IAi6htZVZwLHvdfdNxFU1wqVFMCUHJO63Rv30ZELWupbTCuroupTbreTLeNnmJUUFWrrbUknJRgDezaWmBKkggEC1wfLF/wCzFQTYUUw9ryQgfPpkY/VgEfLMzzYpG7JMw1J3WXS11pmJDiwvHJIVBPyWW3Q3EOV185kjSaavajNi02iVZWqSq3j7iCRacXYgWtrGm5Athsn44aMyRvTOJkCBEWRGEkkhbRGGBuHIBc3UaUBY7bmePiOpMjR9hbWiKzenitZiwABvcnut4Dp7cApU+aVStVPG7PUmp0Rxvz7BO1BShD3gCmMDvotwGvfxxZhzGqlj7SZqlLU9XKIiiqA8UumMMAlydJ3UkhiLjxw1HN6u1+wn3dojv/V9ePTnlR/e+e/+cp7fTzr/AFYCpxHk61NPTmWVo3DwlTqYDWZIie6pALmxVSdlLE4LZChEJ1SCQ8yU6g2oWMshC3/kiy28NNvDAqg4rqJl1pQSldTKSZoQbo7I22v75SPbi0c5m093L59+oL046k3/APePv+fAHcLLj7dJ/MX/AD0eI804pq4lD9gIUuiXkqIxu7qi7RiQ2uwv8+KtB2n7MIakwgmjk0rFqIAEsN7s1tR3HRVwDpjMZjMAi58oGbxtpV25ENgw6AVQDNe4IK6gQPPrh0qqVJUZJFV0YWZWAII8iDtbCRxXSq2YxEhy6xxFAmo301Ks1wu9rC/QgdTa2H3ALslK1O0FNRCONQJZCjAlSLrcddS3eTVcX6EW3xzrjzh6Uzyc4SVGuFmWKnDKBJIwU7AF5UURh2Ut1tYAHbo8EZkrqplYBkhiiUkX0k82Qm1xcHVH4/JwEyDLn+yMzTPeVW/ixj1II1AkEiEKwLEjTIX9TYAjALvweZqkFhWyGEwLZI5GkdndtRknUOgdUKkDSNhdiQNjjrME6uquhDKwBVgbggi4IPiCMA6vJxClY6T9nEw1BgFVYmCm77jSSx7zEi5xPwagGX0mlSg5EZ0m9xdAT136+eAM4zGYzALHGbyCXLzEgdxVEhC+kH4tU+Nj4b9MbVeeVSSQK1JFeZmRT2joQjOb+h6aUPTxt78Q8byqJaEPP2cdoY826i3xeoAs0isgve24vvtitVdikZDJmhLRksnxmFSrFStxpUXOksN7jc7YC1ndDXVCRgR0yFJo5d55G9Rg2naEdbWv4dcW5J8xFzy6Ow/wst/zWFvOczgjEYizaUkyxqQJon7hcaybRk7Lfe9hi69RStcHN5h5rzol6++O/wA+AI5VmtbUU8Uyx0yiWNZADJJsGUML+j6gEYXM9y+sp8oWmZKcrGIIy6SvewkiFwrRAXJ8NQ6+PjLNV0dPTkU+bSKEiPKRZ4X2Ve6F1IxI2ta++BedVsDUMZOYSyzsadjG0oszGSLUOXpG17nT4W9mAbuN2s2X+2vi/wCiY/ow0WwtcZrd8v8A59H+bnwzDAeWxWra1YY5JZDZEBY2G9gPrN7294GLWFbiaBqmrpadfucTipqN/krq5K+RvKNVv8HfAbZdl1VCxnBErTgNNC7kBH3tyzZgAqkRlSBfQrXBvq5XnHF1RLXOxiWV4pZ6cxh6huUC8axMDEBoLMAgKjUxLXt3dPcMxruSmrQ7jx0AEgeZBYbe659mOYQZWa/MZKyjaJO7ZmFlY+TFSHIcqTaULvoNitu8FLKcwmfm1cbAyUlNrlqJXZGkLKkoR4hrVo9KNYqVX0gK2IJx1afNbU4lVHYuqlUVdTXYCwIuBYX3JIA8SMcjPBwEkADNKrllSAxSQieLUZWTmamvp6gzAal2JGxx1HKeIGeY080DU8vL5iAsrq6AhWsy+KkqCD98tr4Cpwtww8ZE1TpM1tlU6grMBzHLEDVK5ABawCqqooAB1Vq+opfshMs9QYWEENh2hobjVUX2Drqttvv1w4YU6rMlgzObVHLIXpoLcqEva0lSNyo2v7bDY4APLWUf2QSPtz8rs7MR2+TSX5iAb83rp1d2/Te2JcyFItZSKKlzHIJdQ7bKVJVVK3vLYfKPzDBiv4vijQvNSVSxgEljBqAHjcKWI+cYiNfSmxOXTedzR3/Re+wwAviLL6KCGIQScnmVMSXiqXXZ5VMnST5S6r+1r9cb8XvTw0NQ8VZIrqpKkVshIawAG8h8+mIuFZKeGliSegmEgB1fEXbq7W3VD5jBR8/oVdU7LKHYEqvYJbkLbUQOVuBcX94wHsuR5fLGVedpE2J1V0rAWNwd5bCxAI8iL4X+A3jaro5FmeV5MuZpC87SHVzKe/rMdJvquAALjpti5nklPMiCPLZ9XOhcnsYB0rKjNfUB8kHY7m9sS5fLEc5i5NO0F6SbWWgMWr0lPaxsNVvPe1x54B8xmMxmAR+MXkFSQiFwacFrC5GiUsth43YAb+eHcYROPhadW1WK00rqCoILqO712FtTN3rg6R42IexgF+u10tS9SsTSxSoglEYu6MhYBwnV1KtY6bsNAsDvaWDjaidtIqYw+oJoc6W1HoNLAHfp0wcwr/CJEHoymh5Gd0siabtpYOwIe6FdKtswIJsLEkYCpS5YlfWis0hoERogsoRwzI5GpEKkxWYNckhmsoKi2HPHOOBY46OcCMuIK0tYSldazx6tQ0p6MKyD5PiqiwuBjo+AzGYzGHALHGCtz8vKIruKlrK5IX97VNySFYi3nY7/AE41zTLayV4GEVKvJmEh9K51AJImm/JFvXvffp0wGbI5syqKh2qmRaapeKOMJ3UtGg1d1kbmEO/eJOzbW3xaPwcyH1q+oO4IGuSwsLWAMp2Pje/juMAYzbOKmBUPIgOuWOMenf5bhQfuPhcHE5lriPuVMP8AXSN5/wCCHswuz/BjGyrzaudiCNJZhYG/d0hr2YeG+JP/AEwjP8KqhbxDgHbxvp/JgL+RUFXR0kcJFO/JjChtUguFHloNjgLxPmdVPlYmaKBY5RBIbSuWUNJEw2MYUkbeIxcm+DXUtu1S+RJ3JFrb2YX+fAHizgHs9JrE50RvCAml7aedELAc0qPdpt0G2AbONSNeX3P8Ojt7e5N+i5+bDQMLPGP3XLv58v5mpwzDAZhayiqtmVbG575WF4wfGILpuD5CXmXHhf24ZcAOKMjkkKVFKUWrgvyy99Lq3rxPbfQ2xv1DAHzwFviTLGqKZ4kK3JU2e+lgrKxRtO+lgCpt4E9emLNFA1g8qRiUArdLmy3BsGKg22BIsBcYW8v43lVmWto56fSFs6RvKjE31C8am1trHcEHr4YMPxVTiIS62Kl+WAI5C5ffuCPTrLbHa2Ar5lm9HHUhpCTNEpXUscjiMPpJDFFKoW0qe9Y2t4HAvg6GF62unhJlRmQLMSzbkFpIkZiRoVtLWXYFyPAATcGzziWdDC3Zy7yrPIjRSM0jltBicajpBtzNhYKLbHDbgMwsVEkq5lKYoVkvSwgkyaLelqbfJN/H3W9uGfC3PFOcwl5MkafForiSNnB9JU2taRLe3rfbpgNM8hramnlhWCBDIpUM1QxtfxssO/uuMXjPXfgaXp+Hk6/0HTFLPpqyGBpRPBddItyGsSzBfGa/ji81FVm3xmMefxfr7fuuAo5JndZUQJMIKdQ4JAM8m25H4D2Y8qqOtaohm5VL6JZAV5z3OsL0bk7bqPDEuXcP1MMUcaVg0oLbwLvv42YYgzDtcctPGKpSJnZSeStxpikcW3t1W2AkzXPqynjeRqSJlW3qVJJN7DoYB4keOKUNRM2b0/PhWK1JUadMuu/pKW/yVItt4eOCWZ5DUTR8s1YANr+hXexVvvulxv7CcDxTTJm9MZZVkvS1GnTHotZ6S9zqN73Hlax63wDhjMZjMAm8Z1FpUKjUXgkVRfunU8Q74AJaPe5UbkdMN8Pqj3DCtn2WF5qeLTr+LyKTYbWaAEqSRpexNm3Iv0O+L1bn8kJEaUVVNbSCycu1iOt3kW9unv8AHzA8ccc4r4znqJ2pZIJI44K1L1MTMgSLWEfVJcAOVcbqbWbD+3F0gtfLq3c2HdhJuOt7TEAe1iL4UuI6ikdZglDNDW1CSFNY5OtwLF2YSKllZgbkm97i+AH12bxpTPDTnaF/QzPIBCOXKXQ8wyd8qlhcgklbDXYgP3DOdVNQ7F405BQFJVEiEsbd0LIoZlsb67KLiwB8OJZbFXUlfzYqaksljZuzxoDy9FwwkvYddn3JudzjrGT/AApwunp0lRzbRy4ZnEikA3W0d9idJG4BGzEEHAPGMOAf7safXoPODadVmp5hsdvFLk+wY0l4zhEnLWKqdri+mlmst/EkoBbx69MBDwb69ePKte3zxwN+UnDBUT6bdLlgoBYDqfC/U2ubeNsLHCjNau0g3atk0mw7t1i7xBI2U9Re+xGDzxSOjKSqMDZJAA3gO/pIsDcsLb/XbAWYYLKASXsb3a1+pPgANugxLiOZyFJA1EAkLcC58Bc7C/txoYSSCCV3uw2Ora1je9rbHa3TAalgzlSbFCGAVjuCCBqFgLX1bb+qD7lnjcKuXuI1AQPGD1ButTFsFI3BOrf3db3DKtRpJTvOwsTsBszG2+ynSAbgEmwG1yLrfHiDsExJ1srJZio2BnjJQEAbDSAR12F8BY4yPpMv/nyfmqjDNhZ4yS8mX72tXIff6KfbDKMB7jMZgPxTxGtFCJWjeQF1XSlr73ud9gAATv5YC1nFcsURJVnLd1UX1nYg2Ue0+Z2ABJIAJxx+Dh+rEKQwKIJ4tM8fKn1xsUDA+iDlQ7sRrJ2HeI1bgNHHPEq1BoaekYO9RPc95kKoqsHBIUlCQWG6nYNscRZTTyNVTieQTvBKwCjQ5j1xw2JZtJLd9wicsKfSL4jAP+UZgs8EUyEFZEVxb+UAf/zFzCn8HE57PLCVC8ieRQAjIArESrZG3CgSaR1FlFiRY4bMBmFatoVlzGQGSSO1LH9zlKH7rN1t1958zgpxRUFKSVlYqbAalNiLkAkHwIBO/hgZJ8HNIxJcSyMT68kzu3Qi2piTbc7YDes4RglGlqipIJHd7S9rg3XYk7ggfRj37BKNu3VPS33df0re+KVN8G2WOupIg6nbUsrEG1wdw3UHbY+GLH/pjl1rdmWw8NT2636avPAVuGqRJadHesndmLWPaSCRrbTspA9W3TFyr4Zpn0O1RODGSyv2p+7dSpN9VuhI+fEFRwBliFFeBLu1kBaQ3axO3e8gTjeP4O6ESbUiKFAIdZHBvvcWDXAAtvfe/TbAeVeSRGF2jq6kkIzKRVueinfZiDvvgXk1GEr8vfmyyNLRTFjJM0gv8UN11E2BuenXbywTqvgwy+TZ4mI8jLJvf26r/XgXlXCFJQ5pSmki0CWmqL3ZiLK1NptqJI9Y/TgOgYzGYzAKPHlPJ6N0jqHUKyuaa3MW8kDjYspKkRsp0m++BWW8YyJPLLJSZm6ukagGkYWKa7mwkKjVqHqqPV3vhnr87nFSaeCCOQrEsjNJMYwNTSKAAI3JPcJ8MUqviGtSWOIUcDySXIVatu6o6u16cAICQL9SSAAcBEPhFS5BosxFvOkf9F8R1fGcEo0yZfXSLe9moWYX87MMEBmOY/xKmH+2N+zYkFdmH8Upvxt/2bAAo+I6UerlFYLG+1BaxxePwgAW+IZl+Ktt9eL5rcw/itN+Nv8As2NDX5j4UlL+OP8As2AoN8Iw3+1+ZdbfvVv7WPW+EVR1oMy/FG/rxanzHM1UkUVKxAuFFY9z7BemC395AxVy3iHMKiNZIqajIJIINVIGRhsyuppgQ6m4K+BGAAyZvSl3kWhzmNpGLvykqIwzEAE6VlC3NhvbwxsM2gP8Ez752qv12DOZ8QZlBy9VLSHmSpEumpkO7mwJ9AO6PE4tmqzW373ofxmX9nwCwM6pSP3pnn01f67EqZ/BtajzywHT4z+mXfBTJ86zWogjmWCiCyLqGqeW9j0vpht9BxdMub/g8vH+tmP/AGhgAL5xAw/emdj3dqB/O4H5kBUR8qKlzgMzx255l5e0iFtQaQrYAHqD8+GXMs5zOEx6oqE82VYwBNLsW6HeMdLE/wDm93Xmn3lD/STH/tjARcdsyLSSrFLMIatZGWFC7aeXMt9I6gFhjF47B6UOYfixHX3kY3oc3rFrI6epjp9Mscjq0LOSDGYwQwcDY6xuMa5znNX20UtKtPcQCZmnL+LsgA0e6++A0bj638AzH5qY/wBrC3x3mJzGnWIUWYjTIHIMDKHFmBQsr3AN73s3Tphp0Zr50A/0Zj/8hjxlzW2xoL2HhNa/j49MBzHhik7DURzplFeXFwyNEZNCgMI2ikJBVhsrBhYhiQFtpwWznMZ6mYzCjzOlcoEAigj8lYuzlGYnmLGotYqqX2uRh4VM28TQfMs39rHvLzX7+gH+hMf/AJjAJFFW1MEk0scOcO0jINLQxKNKjTqHcKggbBbAd0edgz5NxxUclBUUFaZgO+Y4AFJ9l5L3ta/he9tsEeRmv4Sg/opv1uMFPmn4Wh/oJv1+AC8ScYPPTPEuW5gS4Asafa2pb373lfF1+On1hhQ5jpCkaOygamJFjqL3FgCLfyvZi69JmnUT0Vx09BLb5/T4H5xUZrT0807TUJEUbSECCXcKpa1+dte1sBlRxaxsyZdmKuFKqeSuldVrkpzgrEWHXfrbqbzvxpKdJGX5gApufRRd4WItvLtvY7eWBOe5/X00DytW5aSoB0cpgTcgWF5/b5YtrmFYb2zPLdutob2//owF/wDdvL/eyv8A9yIf97EEHFMyu5XKqwB7Me7AGLWsSTz9+6FAFvDA6tzysjeJPsjl7GSTQbQ7oOXI+ojtHTugb26j57kOY1Nr/ZXL2B8RCP2nAWhxfL8vLK0le8CEhPiRtaY7gG3W53NhjWgrZaqvhlNHUQJDDMpacILmRqewAV2N+42BFfxRPHLCn2Uy8iRmDnkj0YCO4Y/GbWJULuRuw69MXci4pkbMEpjWUlXHJDJJeBQrIyNGADaVxYhj1t6pwDxjMZjMAApk+2k7f4pAP+bVYzhT0olqz1qHul/CFLrEPcRqk/1pwJ4mrzFLmLr6yZdGR79VXb6yMNMMa09OqqrFYowoVRdrKAAAPE2GAEVHHdOk8sLcy8S6mYJcE6o10qASxbVIiju2JuASQbE6fPYXYIGs5IGhgQwYpzNJBGzaO9Y45/Nw7T1tTKQ8qGoMuktShQSjRiRJC1mkVWjsFawFz1sLXKyjioZi7VV6hIpahUKER8tIFhHo0OkaQL3UaiqsPC+AdK7PIYW0yPpbRrtYnu6lS+w++ZRbrvivT8WUrkhZRsyrurAMXcohUkWdS4KhluLjrhW4nko6h1Mk0geMKjSxxsY19JGSXI2EchsNzaxB8AcCaPsc1OztLUGnSWCniWSMC6iTWkSMrAk6io1sQUCLexDEh1CirElQPGdSt0PuJB6+0HAOh9HmlRGL6ZoI57eGtWaJ29hKiEe3Ti9wvQ8mliTVI1gTeUWfvMzd8ffb2J8TvimFvmxN+lGNvO8xt9Gk/SMBBx6gZaRSSoatgFwbEbtax872wQPDg8KiqF/8Mf03I+bAz4R0Bpob9O2U24Yqd5kHUEEdeoIxT4toKaGnd1qJkcFVB7bMLFnQdDNbx8fDAFKXgwRKqR1VWkaLpVBKCAB0F2Qtt78UqfJmNZNAaur0rBE4HO3u7zhj6t+iL9fnipxXldHHRVTpM4cROy2rZvWCnTsZbdbbWti6vCmXElg51aQpYVkxNh0BPOvYXJt7TgL9XwXDLp5klS2hg63qZRZh0YWYbjG9TwvBpJZpyALm9VUeA/zuAfDeU0ktFTSSTMztChZu1SrqJUEkjm9Sb3xrkmT0MrVAZ9QWZ0UGqkPdCRgjeTcatR9l8BFkGWJHV5dIustLRSli8ryb/FT8tjbqelr4Mxx/blz/AIlGP+dL/VhYyihigz9YoHPLSlZVi5rOI/uZ2DMdIO2wsNhhojb7cuP8ST89LgGXFHOM0FPEXILG4VEW2p3YhVUX2uSRudgLk7A4vYAVC83Mo1axWngMoH8uRigbyuFSQA/y2wFGOWSo9fMY4SzBeVStESpOqycyQMzMbHoq3sbAWxPBk8TllWvqHZW0taoFw3kQoADbHa3ngNn3D8clS0SzUqSzOx5TEBxHJHCpdFtfnAxMV2+UdxvjfLsgnURtE0UnJZOXGZzyzy1mjkdSIzoLaxdbNuDc73wBaooEjIQ5lPGSGIDSwk2Ud63MjJIUbk+HjiFDCzBfsrIxsSAJacXUEgnuxjYHYn2e/AzLcnC5hLJzadgBIJkE7akDyTSDVHbSwIfo9gNBIvfYEOEVmj7PFW0hE9PDEGSdibQqiuUiU6H7ysQx3Fz03wDrVyT0l5EmaqiW5khfSZQotqaJlA1Fb3MbAk9AwNgbHFkqzZXVMh1K9LIykeIMTEEewi2BfB3Dc0MvNleObVzm5yWAbnPBICF3spIYdTsqnxx5QtbI5hfZIKlFv4KhmVR7goA+bAa1tVJTUj1LUNGVWPWwSQg2tc9aex+rGmdcPTztABQ0YEUyyMebswAIIHxe+5PiPD27VEpaZKeEy5XMyuI0F2hYEuUVdV6joWIG42xBn1BHzaZIstnSR5dTKskShokHpAdM+kixXZtjgC9eJ0eGLsNB6VyiHWxC2R5DcdnG1kI28SPmyo4dqWmgmMNAph17DX3tShRvyxa3z9cUlyuleVohlB1xKrkM8O2vmAH7qRfuMPdir9iI6ipR48pj5cDyxyKxg7zFVA2uQbHxJwBuszGtgMSinovTSCMBZZBuVdiT6HcAK2KcJn+zVN2hKdCaWo08lmJI1QetqRfmt5n56lQlO1L2oZNEYVTmg6oVbTa5IC+PsvjygoFizum00a0uqmnvpZDrsYfvD8n2/fe/AdIxmMxmA57xnvUVa/f09En+9Vyrb68dBwi8T71pW19TZd9VVUMf+nD1gOfZvxNT0VYkJV2MJlmJ5ia7SrPK4CFd0UAgd5TfQO9viCtmoah+fOZjJIA3LjnV05ZPZio0MUIHNJa3eHMO/QYl4nqqBp6oS8x3RVDpz0VA7qkQYI7izKsq3kZdC327wxVnloNOmo588sdhczB2FoDVBUdSoK6UttYEtbob4DfLKWkeklrY1kSnBaR6dJIWEgvHIqnSSIwGAJj1C1yGOnbASCSjaFk1VaQwKbojwgCV9EXNQ8wBkfVq1AGK8jMSLnBbJOK4Gj7CI6iWNkOtmmVyIwrAvGydxolCWJUgBiFAJOLbR0tYj1YMhjqpYIXiBp2G7QhbsodgLadUevoTcAnAPGS5iKiCOZQ4EihgHADb+YFxfx22wNXbNTfxpBb2WlOr6br/ALuC2W0QhiSNSzKgsC7amt4Ak7mw2ud9t74D1A+20Nv4pNq/pabTfwHyree+Ap/CWY+yxCUqIzV0wYtbTbnITqvtpsDe+JErsoQkh8vU+JBhH041+EWQLDTE3IFbTGwUsTaQeCgk/Ni8eKYfCGqI8xST/pjvgKL1mTkm7ZeSev3E3vgPBUZUa+XuUrIYItJESspYPUaxspGoDl3HW1vLF/hHO1gooI3pqtWVO8Oyymxub9Eud99r9cGIuLomYqsdSWABK9mlBAYsASCg2JVvoOAGy1eUICWSlUeJMAA6jqdHnb6sey1GVW70MFvbTbfm8RcU5xJPTPFDSVTOStgYtIOl1Y7swABAPXBf90p/itX/AEX9TeGASOCnpmqsu7OIldaSfnLGoVgxNP64sDe9+uGmMfbuT+Yp+fkxSpc/SqzOkeOOVV7PU2aRNIPfpwQL7kgqb7DwxfRh9mnHiaFLe4TSX/KPowDPgFTC+Zz+ylg+uSq/qwdwByrvV9a2/dWCLf2K8m3s9L187+WAGcQ8L1Es00kckKIwikUuDqEsOspc2sseoqxIubKwsL3xrwZw0aVYiZYpI4kmRHQnvJI0MgO5IFmSS/ePgb9bXeJKqOpDUsUsLzIyvJA72DorKWRiAxCm632OxAIs2FN+CpmhYvPSgzRySNochNXxkRmM22hPaFLNY7gddWAtVfDUMkbsKqAy1E1QqM0oZArrUlY0AHrAyK7Dc7HewUYsZZwpJJIhaWDQnKJCzPPIXp5JXUCR1BAJkTUbEgDT0N8eZfkLSTxhZ4laCyVCJULKdActyzGIEADg6TfSAAO6xVSN8q4SmpamnmMlOkUEYhMa3UaHDanvsuppeWLFd+WO94EG3JqI09JDExBMMKISOhKIAbdNtsAoYrZDbzoWY382hLH6ycM6VSOzxg3ZLah5ahcfSMK2XknIrHfTRunv0xsv6MAHp56dqSIy11eY1WJjaI21KUZe8tNq2YLYBt9uuNM4VDLTyRS5oWWTSfQz92NvuhGqC/yV6G42ti2gmnoY4jmNIgaJAfQ94DSp69p9bbrbE2ZcWvGYymYZe4eVIyAnq6ibtcVJ6DwP04CBGpI5QTJmvNkFhdKoFwgO1hGAdIJPTxJxVjiRKgcqTNo4WErynlTn0pMWn14mO45nQW2HTbBtqSaWWKT7I055ZLKEgWx1Cxv6Y+B2P5cRVdfMlUkTZlGitE8hPLiG6tGoAJJFjqb27YAW9FTJGKZp82ETAxohhksRpJ0raDUbKrHe+wN8S5WQc5pzzKuT4rP++oilu/B6gMUfzkX+Ti5VorPHI2cIDESw2pgN1ZfyE9b4pZdXczOqcishql7NPblBO734TZijkEn3D1fHAdFxmMxmAQc+2zTUTspoSf8ASlq4x9bjD8MKVVlyz5jVRPcK1JT2ZTZgRNUFWB8GVgCPaBjY5xU08siSNHUpFCHJEfLfW7aYkvrKEuQxJ0qBttvgLObcFxzyPIZZUdtOgpy/RlWjYlbxm7MY0uX1bCwtc4jb4PqViXcPJKQQZWbvnUGBvYBehI2HSw6bY9zPiieGMk0UmokKvpYipdiFQeuHILEdFva+2My+smowYqrnVC3LJUJGXJ1blXSMFlKsSFsunTpF7g4AhU8MwPIsrJ30VVVgSLKuuy7fJIZgR0INj0GPcsyIQRLEssxVSttbBiAtgE3X1bADz9uA+YcTVMriGjg0O0byCSrBRbKVXaMekJ1OvrBBa/XHNW4+EscgJeaUw3lLyRlEZgv3EkR2lHfXlKrEmxUtpJId1vhfyCMz1EtaQQrqIoAfGJSxMlv8IxJH8lUPiRhPyvM2NJLVUaVIpld2jDuHUoEXUrRMWbla9YBjOrSRYEADHSMtqxLDHIossiK4HkGAIH14Bc+EWQrFSsFLla2mIVbaj6ToLkC56bkYJLn8pF+w1XuJgv8An8DvhEkKxUpCs5FbTkKtrmz3t3iF36bkDBQZ1J/E6n6YP1+Ap0HF7TLqjoaorqZbnkDdGKsN577MCL+zbFekqaoVc05opdEkMSgcyDVqjaYnbm2sQ4sb9QemI+G6uqgpxHJQzFg8rXEtPY65JHH/ALvWzDbzxbg4qmeZ4RRSh40R2vLDsHLhejn7x/o9owG2YcWtBG0ktFUqi9SDAfEAHae9rnE/7o33vRVYsPvYj8wtKRfA7iFayqppIVpUQvYXknFrBlJ9VW8sFFrqvxpU9tqj8nox+jAJ/Dsziuoonp5oCsVYRzdPeDSxsLFWO4BF726+OGCP+7T+fYU/PSYFU+etU5pRsYJIQsdWl3ZCGKPEjgaHboync2vta+Cif3cf+YJ+fkwDThbqqgUla0kndhqVRTIT3UlTUAGPyQ6kAE7akt1YXZMaTQq6lWAZWBBBFwQdiCDsQfLAc7quCqxqipeNhHz2kRnaQuDHIyepHYaCqAk2YFmsPIjyq+DmqeNF58Y5VP2dQuqzIrtInrXK95KdTu3dD7nY4aP3GRptBLUUy/eRSnQL+SOGRfcoGNzwwxN2rKs+zmIo/wCCMYBVpeAakTSSakUPKGYGVn1gVSzqVBQcoKOZ3QTqZt7WBxE3wb1ZhFOZoigihTW+tj6NZyFIBW+iWQMrXFgiXBI3bTwt95V1ikHqJtX0iRWH1Y0/c7VX/ulPp8uTT3+nk/owFKpqZUmWFTDT1FYCxkZmk3jiiXuJ3LsCTtewCFjfVbAfKeME7NJQ2V3hhliEkRUo3KiuG0FjIFZT6xBUsCAxuCWdeB6Vu9OhqZL/AHSoOtvHYdAq7m6qApvuDi3ntKopajQqq3IdQdI6BGsNvAeWAR4uHZZsuiRMtoiWgjAkMq6gCq7/AHDr7mO/jg1mZmjC6suojzJFjHpr7sbAn4t0HjbAKholejpTFSVxYLTljzWUGMaC5A5+k3UHYDxGJMwgpxUxtJSVopwpBDCYgzs8IhIUSE6vuihrAAsPPAEK/g+aV4W7HlqiJyxFmYNdHSxHJXa7Bveox6MrljnWFaLLAzo73CsNkMakEcr+WN7+GKuWZenOn10FYY2K8oPuAAihvWm2u19vHr7ha5MnZ2p2yuU1ssU7Ru3J+/7pMhmuNJeK/j5XtgGGr4YqmeJ1p8uBhZmA0uNV0ZLE8vYd6/Q9BiKKKcZzSc6KCMCmqNPIdjtqgvfVGlrEgC1+p6YqZjw3qSDk5U6FZEZ/Swr3Qe+vdmN7/X44myym0ZxT/FXp701Ru8qvr79P0s7Wt7besPLYOhYzGYzALlN/defy7HD+dqcaZpkdQXcxtE0ck8MrIVIe0bRXUPq0kWS4uviw8bjylX7cz+fY4fztRgtxFmZpqSecDUYonkA8yqk2922AEw1Aq8xdbgw0Nth8qodTuf8ANxmwHnKfFRZk5gvpuLje3jbzt5Yo5DliwQIgOo2u723djuzn2sxJ+fGuZcOU07B5YI3cCwcqNdt9gws1tztfxwAni2VkkikChNFwJWPoyH2eOQDvpGQFPNAIVgpIsDdDk+DmshjdYaeDWYTEHSQBdPcMbLcBu1Ky+tZVa97rgvwTlcMxEiz6a7dpICl0hFyDC0bDUBYldRYMxubkbYf67Klmskio8IBvGwv3ttJtfTYC+xHWxFrYDj/CHD7GNqeeaWmRBy6mOSRU2Y6iCdmbWLaADpQM/fe+jHa6dFVFCWCgAKB0sBtb2Wwv0HC6xQAzRpV1CByrPZm3ZmEaPLdgguEFz4XPU40+D6L4s7heXFLKzwwXvyUsoMfkp1q7FBspYqOmAr/CTq5VJpXW3bqey3tch79bG3vt0vi9mGdVkUUkppYdMaM5+NG9lBJt6C17DzxU+EIOVoxGyq5roQGYXAPfO4ut+nS4xPmeSVtRTywvU06iRGQlKZrgMCPGoO++AnWurytxTUwJFwGqn8vG1P8ANgJw+9dM5r1jpVFTBEAjSyEgIZSDcRWNxIdreA33wc+x9d/G4fmpT+vwJyahqoJFokqkKQU8bAtT7kFpEANpAPkeGAt5fnFfKZgIaW8UnL+7SAE6Ua4PJO1mA6dQce/Z2tFQIDS05YxmS61L2srKpvenv1YW+fElFw/Uxc0pVpeWQyHVT3AYhQbWkG3d8Tfc74gr8mqI3ar7UmtIWWxgupUHX0EgN7jz6eGABZXS1EWZUS1EcSE9udTHIXvzHSSxui206rX3v7MHh/dw/wAwX8+2BdOah8wy2WeWNw8E7KqRFNOpISdzI+rqLdLW8cRcYFRXzanVA2XabsbAlqgKFPsYkLf+VgOhYzADhTNZpRItQuhwdaLYAiJy3LvpJFxpYGx8MH8AOz6raOH0ZCyOyRoSL2Z2C6rXF9Ny1r72wnfCHmNalLpIhjBDEuhlfWUXUE0qqsmvcg6iAVCk94HDDnzg1lCjNpTXI46d+RUsib+x5Ht1vHitn2XTPX0rqHaJbk2WN1VwVtcNpZBp1nWpO4G3gQ5p8E+ZTHMeXFKGjYszhR3GiCEg6tRvKsjqrdSL+sy2t3XCbxfkMKLLVTOXjiidkp2bTGHCDTotYqdnG27c032AGDXCeXyQ0kaStqfdrXYhAzFhGCxLFUBCAtuQuAMYrZkAYZAemhr/AEHFnFfMI9UUg80YfSDgOZ5fnUceWRsmbOJkpFZYr057wiBCaeTrIuLWvc+d8F5aykmVebm7+sjhebTp3lKsthygT3rG2+N8lqq2HKYJUamIjpEcKyuLhYgbFtdr2HW1sXKikr6mJPS0igtFKLRyE9x0kA+6dCVAJ8jgBOd5nAhhCZrJdpkD+nj9QhtRsqWA2HetsfEYsP2ESJIcxnaSxRCJyxs1mKhVU3voB6fJwQzXNK6ARluyXkmSLpIbaza/rDp5YkrsqrZWiY1FKvKk5gAhkNzodLE84bWcnoOgwAaetTtEarXVxiKSFyATZgYwgvyCfF9vG3sx5lpjOc04jqpZ9NLOWErX0d+nG3cXrvf/ACRg1XVtZHNBHz6UiZmW5hcEaUZ9h2je+kj2YqLzhnFMJnif4rUaeWjLbv0t7hnf2WtbofmBzxmMxmAXaX+68/8ANIPztTgrndCZqaaIWvJE6C/TvKR+nAmnP23m/mcP56pwx4ANwlmKzUkRAZWRRHIjkl43QBWRidywI6nqLHxvgzhfzThIPP2mCRoJ7AOVuUkA6CRAy6iOgYEG21yNsV80zSuplaSQU8kYKi8ayh7syqLR94NuRtrHvGAZ7YD5zXyc1KaAhZZFZzIwuI0UqCQu2pyWAAvbqTe1jVyzih5aamdY1eaoTWEVrIALamLEEqouotYtdgLdbUs3oa6aWOSGNaedAU5plV4yjFSysnL1NuoItoN/lC5wBL9z8yd6KtmL/wCGCSI3vUKhA/yGX9GL2RZYYIQjMHYs7swXSC0js7WFzZbsQASdrbnF9ce4BU+ECIsKJQ7Rlq2IB103U6ZDcagVv7wcEGyGbqK+pHsK05H5j9OBPwmRBoqMMSq9up7srFSAWIJDAgg79QRi19jqMdauX56+X9bgIMjo6qZZS9fONE8sa6YqcXVHKgm8J32N7fQMTng6TnGda+pEpQRltFOQVDFgLcm3UnfrvirDlOVrcLOBqYsbV0guxJLE2m6k3ufPAyWDLxXonaPRtTuxvXSadSvGB/72x0s3vHuOAKcRUlXBBzEr5i2uNQGhgsdciJ4RDfvbe3F+p4YlkRkevqSjAhgEpxcEEEX5F9x5YGzZZlDCzyxMLg2arYi4Nwd5eoO492PZPsUikieEWHhVnfqfCXc4CpJk7U2aZapqZpl5dQirLy7KFjjtbRGpubC5a/T34p8d1zQ17SLy9S0SsvNKhCy1cZUEsLetbxX2MpsRDkS05q8oeKYySGCUuO0PJ3jChJ0s7aSTqvsL29lsXeM6XmZho5qQh6MIXkUFQDVRC1j8ptlFiDc3BBscAz8KUSrAj2GplI6EaU1uyxi6qdCaiouBsBg3ink0CpTxKunSEW2k3XoOhsLj22F/LFzAD85ycTqvfaOSNtcci2ujWIvZgQQVZlII3BPQ2IXs64ircvpzLUR08yIyq0iO8bEMwXUUZGRbX3vJb3Yccco46zyOump4qOqp5jJzkMDjWgZEZtZUEHX3dC6gQdVx43AjwksWcO9VPdjBMUWEqoQaTqjJIZy5sVYgMF1X7psDjo2Oa8N55BTz07GaNRUQBHLSrdmVdcbNe1mAEqn/ACkvvsOkRyBgCCCDuCOhwG2BPEmepSw6nSWQuSixwxl3ZtLNYKPYrEk2G2C2Amem1RQm+3PcfOaeot+TAc9yatpUp4YnykSOkSIzGNbEgDUbsnnc743zOSCVEWLKol0ujE6SDpR0LJdISe8oK2JtY+OOtYiEveK2OwB1eBuTsN73Ft9vEYDnheECwyWM23A5D7+O3xbY387Yq10YkKMmSqpjkDN6O2tRqBUegF73B322646dCpAAYhj5gW+q58MeSyWsBa5Nhe/vPT2A4DnZzCPf7RHfx5A32/zN/Z82NMgqUbOYQtD2Mimn1HRp5l2p7fIW5W3t9bHRdLEWNluG3U3I37pF1t03Nx188Acxj+21Gb/weqP/ABUY/wD3AMuMxmMwC1D/AHZl/mUX56fDLgBnHChmnE8dVPTycsRtyuWQyhmYXDo24LHpiJOF6kWH2Tqj70p/1OAYncAEk2A3JPhhM4s4hWSLlmKQUshAlqdgEQ3swF+YoJG0pWyjveAOLtZwdNIpVsxqiD1BSnIPzcnztitP8H8jqVOY1WlgQw0wd7VbVciHcNYXv18b4AJl2QzRZhRuswQHmh9KOFkUJESDGToV2srM6Egut/C2OmYSKT4NGjEQXMascldMdhD3RpCW+5fegDe/QHBH9yE9rfZOt/5H6jAM2MwsNwjUf30rB80H6nGknB1QemaVo+aA/wDZGAz4QlTk05kGpBVwFhp1XGu3qgEnr0AONxmVAo+4kDp+85foHocU634O5JQnMzKtYo6yLcw2Dqbg2EXgfA48m+Dh3kilfMq1pIdXLa8Pd1CzWHKtuLDe+A04czGmSOW8EhJqJmAFHKTpaVip+5dCpBwSfiGjD8vky6yurSKOa5UG17croCfr9uI/3GT/AN9K7/kfqcQn4P3MgkOZV+sKUDaob6SQSPuNtyAb+zAQcT5jBJAUSnnLGSIkCim6LLGzHeIDZQx64KfZ+iAvoZQB1NLKPyxYrPwNKemaZgP9ZD+pGPDwNL0+ymYW/wAuG/08nACnzCjmzWgNNyy47RqKJpP3O1idIvY328DfFviDJkqs1jik3jNIzMtrhgs8R0n2HFzJfg/SnmSVqmqnMZkZFmdSqtLfmNZUUkm7dTbc7YuZ7wktTMkwqKiCREaPVA6rdWKsQdSN4gHAGaWmWNFjQWVFCqPIAAAb79BivmWcRQAGRiL9LKzdLfeg+YwD/cM398cw/pk/RFjDwKf4/mH4wP0JgCUnFMA2PO/Fpz0F/wAH5Y5ZxRlVByitO9YtQ3egjZTCW73eKySxKbAM9yX+Uet9+jrwWB/C64++pfHkvAkTjS89Yw8mqpD5e32f+b4DknDuY8gla6CpFOzKsSwSQaj6q+kWAJJIdkAYAkW26nHX6fOaOkEdNGrRqLhFSCXSNN77hCOt977k+3FaL4OqdDdJapDa11qZB+n8uLP7jE3+MVv43Nt/xYDccb0mpl5jBlYIVaOQEsb90KVux26AYj4nrVR6F2cInaRcudIsYKi19Vrb22Pjjz9xEf8AGK78dn/Q+NX4EhbZpqxgPBqycj6OZ1wFocRQsQVqIPWK6eeliLi7bAnUF3C+3fzHsPElGGYCqprs17CWMG9gN+9cnbr/AFYop8HdKPGo/GZv7eJG4CpiPWqB7qqb+3gLwzWBhfn07MpOltSnTfb77rpNibi9/DpiR81h1A8+OwFmHMQAA76j436Dr44EyfBxRt6yytvfeomP/wA8Rx/BjQgbJL1vfny3+nXfAGoM4hIHp4jY9RIne28fLe+w8sB6qvjkzakCSI5WnqtQVgSLtSWvY7Xsfoxt/wCnVHa1pvH+ETePX5eJsi4DpKSUSwq+sIUBeV3srEEgBmIFyB4eGAYcZjMZgP/Z"/>
          <p:cNvSpPr>
            <a:spLocks noChangeAspect="1" noChangeArrowheads="1"/>
          </p:cNvSpPr>
          <p:nvPr/>
        </p:nvSpPr>
        <p:spPr bwMode="auto">
          <a:xfrm>
            <a:off x="74613" y="-944563"/>
            <a:ext cx="2314575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6870" name="AutoShape 14" descr="data:image/jpg;base64,/9j/4AAQSkZJRgABAQAAAQABAAD/2wCEAAkGBhQSERUUExQWFRUWGB4aGRcXGB4fHRweHx0YHx4eIB4eHiYfIRokHx8aHy8gIycpLC0sGh8xNTAqNykrLCkBCQoKBQUFDQUFDSkYEhgpKSkpKSkpKSkpKSkpKSkpKSkpKSkpKSkpKSkpKSkpKSkpKSkpKSkpKSkpKSkpKSkpKf/AABEIANAA8wMBIgACEQEDEQH/xAAbAAACAgMBAAAAAAAAAAAAAAAFBgMEAAIHAf/EAFYQAAIBAgQDBAQGCwkPBQEAAAECAwQRAAUSIQYTMRQiQVEjMmFxByRCgZGhFSUzUlOUsbPB09QWNERUYnST0dI1VWNkcnOCg4SSoqOyw/AXQ8LE4aT/xAAUAQEAAAAAAAAAAAAAAAAAAAAA/8QAFBEBAAAAAAAAAAAAAAAAAAAAAP/aAAwDAQACEQMRAD8A6fWZlWtUyR00dO0cYXUZZJFYlgTtpRhYbY2jqMyt3oKO/sqJf2fEuVTE1tYvgvJt88ZwbwAHn5j+Bo/xiX9nx72jMfwFIfb2mQfV2fzwdxmAA9pzH8BR/jMv7PjUVOZfxejH+0yn/wCuMMGMwC32jNPwFCP9pl/Z8Zzs0/BUP9NN+pwyYzAJddnmZxTQRGGhvOzKhE0vVUZzccobWU9L4vM+beC0H+9N/ZxS46giaqy8Tq7Jrm2QOTfknwjGv6MCZ8upe0oyUdY0IjkDjlTgFy0OggOQdgJNxtuR44AvXZnmsKBmjoW1SRxjTJNsZHVASNHS7DxxbV82v6lBby1zfl0foH9aslHRpLO1Tl9SsTyRCHVC7C+lV2CklWL369TY9cQ0mXwLRSK1BWdotNpbkTars0nLswJ8NAHl42wDez5t4JQH/Tm/sYFji6vWiSteCk5RVHKrLJr0uVG147Xsb9cCM6pKTsdlpqtJQIxq5FSp9ZOYbgW2XUSb7i9r4g4nXLBQOaYSA9zlbVIT10IsH7mm3TwwHQOJ86emiQxRrJJJNHCisxVbu1rsQrEKOuwOIUqsxtvT0d/5zJ+zYr8cg6aO1v3/AE//AFm/1YZhgAHasyt+96P3dql/Zt8RmrzT+LUQ/wBql/ZsQ8dNU2h7NzCRzWYISNQELgLcbBu9qW+2pFG17hNzKatWBWQ1iVd/SSsJDCIWXu2UnRrUmPu25mpX1bEkg9LU5n4wUX4xL+z4k7TmP4Cj/GZf2fGvCclRJBKKnUsnPmXx2Gs6ShIB0W3X2W8sJMeZVwkgaaSaNGkaFgRJY8hY01+iRiDJIZ3udKkKtzsMA7PUZl4QUZ/2iUf9jHkdTmfjBRfNUy/s+EuhzmolSo7PNVS3WdnOliEdakCERMR8qLVdFJFlBsN7vXEFS0ctK9pSglbXy0dtjFKF1KgJ06iNyLA2OA0NRmP4Cj/GJT/9fHnOzL8FR/08v6nCnxLmFXTytDFPMWVAIY9OozI0chklZyt+ZG9tgQFCpcHWMUUzitp6dYgKkyiUzyAB5QkMYjsiySNqdJOpa5IvIukWsAdxPmf4Gi/GJf1GJDU5j+Ao/wAZl/Z8acWVjqkWlpY4ne0ssKF5EXQxWwCORqYKpbSbA+F7hUzPNq0pUaTMIgJNExDhiOZSdUWISJZDKAVu3rkAEAAGpqnM/CCi/GJf2fGzVOZWFqejv4/GZfq+L4H5nVSfYkNDMFICh5XeSM6A4ElnkDSISLgOwJHXrY4X67iGuNC3JSYSOI1hChmIVRK7yB5dLEOqD1+8Na7FtiDU1Rmt9oKG384m/UYkynOqk1XZqmKFSYearQyswNnVSCGRSOt/HByjqRJGjjo6hh7iAR13wAZftwD/AIk355f/AD6cAy4zGYzABMsjtXVe/VYT/wAMg/Ritm3FhSXlRLEbOsbSzy8uMSNYrEtlZnlKkGwFhcXPUCfLL9vrPLRAAfmlv+UfThYrMmaohp5o5DHI9XK6vzQgCySNpNipLtoVAFUqTc3NiwIHaLPqmoXVT9hcLszLUu4B8tohb5/oxrFmtZKpaGTL2UEjWskjgEC5B02Fx7/bgRLwnUa41Cdx3fmESCyBaieZWsTvzFkIsBcEgGwGIZ/g7dKQaBzZzAyurlANqZ41RVRVQjU1rtuQdz0sDIKyuRUa9JUa9rKzw+3ukmUPazfe9L4KZPmy1EetQykFlZGtqR1JDK1iRcEeBsdiLgjHPZ+HKxJUmWnjSGGY1CQCTvAuyBkRUGgycpHNrhdU7WLWvhthPZsxZOkdYhkHsmiCq/8Avx6D74m88Ax4zGYzAKnF6ydsy7klA/NlALglbciS9wCD4eeJMwlrkeBOdTAzSFLinc6QI5JL7z7nuWtt1v4Yq/CCIzLl4kR5FNS11jDsxHZ6i9gneNjYm3hfwvgbOmUq6B6OcHVZNVJUm72Y2W67tpDH3A4A7muQVk6qpq4kCyJINNKb3RgwBvOdrjf2YgzwV1PTTz9rhYxRPIF7LYHSpaxPNNgbWwuZ9SULckxUNQLVEfMtR1A7ne137m6+Y922CVRHlIUlqUqgHfLUVQF023uTGBboTfbY4A62XVkkVjVRLrSxtTdLjfrLhe42y+pgymRGqInSNI1I5BVmAZB15pAJ/wAnEWaHKDTS8mCPW0TaLUslySp029H1va2A+efYsZZpjSFajTEATCRIH1Rg7slw179fb5nAO/HTWWj6b19P/wBZ6e39F8FOJ5nSiqWjJDrDIVK9QQhsRYHcHptgTx4lxRW/j9OfoZjhlqIdaFdTLcW1KbEe0HzwHNZs9qtLCmlqpIASKabk6mllKxaI3LR35IYyXkIUHpquu9ij4irWqEusrQCpeVnVDp7O4eOJNhcsr3YjyUHEcfENQiRp2iZnYO0ZMas00qztHydo9IjUKNVrHv6tQA30Snqi2YMz1CPyqk05jeU6ikz22a6o66IwqIoBSQkFrnSE+TZ9mR064ZtbVAl0SKFBgkhmYxBhqUMjrZdZU30atOrBrhXiKRlU1RdWdYFRWjIJdoyX2C9dSvcfJ0HoMDpMyqIpTTxPMxCmZWcFzyuzSdWYbntGnu3v0A2vgPT5nWxUnKU1Mla8nM0G8miNFVro8ltSSHQrG40mZgFGnTgGjiM1faRFCZRHKquJE6RmHmMyX8OYeSvtHMwnVOX1k1HS8p6hgRI85CVKSepCLqJJdTSgGVk3EbEWC3ti/VV881RVVMUk4i5MywGMyHv9midVaM91LXZlIW5e4JBCqzNwtM7UDrG7PKoYKzLOO8Vuv75Jci9je9vdgBMWZyw1bvIaoiNpjKCHMXJCgQBAe48jtpPdu5YuDbpgjxFltRU1lKqSPDEEMjWLggrJDcd06C5UlO+WABcgHwELWZg4WVBUBCjnlOmlnCQwIR0ukjSGZ0va5UdA217iKqn7BSktLGrovPdY5DIDyiVDrHaUK0lg2izdBdbk4BVEtdJCsdqjtDSHWJHq0EgCVB0h20IDqCsEjZVbugtbfDVxDQ1TwUEVPNMpfuNK7Mjg8liskmkXLAqTyzYM1gThaoMxro52mm566RHdIlldbBaQyRmMllXRG0jAi7MeZ3iVsZq6mzCUVMpeaPTSPIF1SCQiRavlxBF7msejLN64KADrfAWJamueCovNVI6RO8rFAgjlDjQkR0d5THrJ06hshuC2++Y19TFPXJrnkKRhYRacC3KiYkuickMfSd8tr1dB0GIqLLamjlihR5zqeJ4liRuz2eUtUBtRJCpEAoV2vc6hudjWeV0q5miJJNqJpzHEt+W0ZeUVDOLabKgvqNiDoA6gEDPBTP2RRKzmQM4dXLEo2tvR6nJZgmyhyTqADXscRSD7bp7aJ/Hymitt85xc4Snd6KBpNRk5Y1l76tQ2N773uMD5JPt0g/xFz/zov/PmGAZ8ZjMZgAFEpFfWWG5igI9p9OP0YWq+ikko8rem7zoseheSJI9RWPvOSbRhLMddr+sBYkXMyZgIs3YNIFR6aIaDbdzM6oRtfqxXrbvC48ceZzkwprTQTzQBp4tUasDFeSVVYlHVtIbUb6Soub+ZwC4/DdaIIkgheF7MJHaZT6YNTy9oazHUJGjZbde9uACcecPCaiYTGlqRC0MpSGxdkYCn9fvGzSPHK/j908ycNuWRTVCGTtcqXkkGhY4bLpkdLd6MnbTbcnfAPO81eByi1ddI6eswjpxGgGnUzuae2lQ63KhrX9hsHnClHK9PAlUZY5oK5nIkXUWZkkktdSyhPSmzXsNNuu2DnEG9dlwHrCWVj56BBIrG3lqZBfzIHjihw/OKsApmNXe1zC6QI69NQI5AJsdrqbC/XcYYcsyCKB3kGt5ZPWkkYs5FyQoJ9VBfZVAHswBLGYzGYBS4zmkWry3lIryc+WyuxRT8WmvdgrEGxuO6b28MbZrQV80lOwWkQQycyxkke55cqW+5Lt3739mNPhAMIahaeQxIKo3cSNHa8FR8tSCN7DqL3t44A1lfl5q4IxWu8TRTF/js57y8nR0k62L/AFnwwB/Ns4r4OVdKT0syRKQ0psXvYkaR0te1/nxZrqKvlhkiZ6UcxGTUFk21Ai9i3UX88KNQ2WmscTTTtAqQtFqnqivODzatJ1n0gHK267i298e0c8JSqvLmY9I/ZwrVxGjQugqRcEFtR735LYBuVa2CAAdmcRRgXJkF9K+W/l54W+Ks1q58oMrRU4jlSF7rK5YBnjOymMAncfK/qNGsq7ZXcTZj2swrdSKq/N0rqAuluurptiLiGah7AqU09WUBiEaE1BiKiWOwJddOkDpc2wDjxy9jQe2vhH1SYaBhT+EFmC0RRNbCuiIS4W+0nidh5/Ni+OKrbSUlWht+B1j27xM4/JfwvgKvwiVEiUd43MfpYw7AuoCFu9dowXVTsLrY79R1wrcNcVVXOpEl5xiii5czFGOuRw7IzkjUpKpEVVhf4wL79XUcWRk7Q1dvPssw8/NAfDyxsvEEjepR1JHmwjQfQ8gb6sBzmPiXM+zuZ9cOmBjrayAsaiBiQxU6QsEqoGI2Ik2OnF2k4irhSxqkweQNJHzyNcUjdppArCTRvEEkkj1W30sRqsDh3asrHuOyQhT+FqOvzJE35cUqviSqhUa6IDewCVCm/sUaA5PsC+eArcLZ/UTzqJA6KWqw0bqLqY5IAi6htZVZwLHvdfdNxFU1wqVFMCUHJO63Rv30ZELWupbTCuroupTbreTLeNnmJUUFWrrbUknJRgDezaWmBKkggEC1wfLF/wCzFQTYUUw9ryQgfPpkY/VgEfLMzzYpG7JMw1J3WXS11pmJDiwvHJIVBPyWW3Q3EOV185kjSaavajNi02iVZWqSq3j7iCRacXYgWtrGm5Athsn44aMyRvTOJkCBEWRGEkkhbRGGBuHIBc3UaUBY7bmePiOpMjR9hbWiKzenitZiwABvcnut4Dp7cApU+aVStVPG7PUmp0Rxvz7BO1BShD3gCmMDvotwGvfxxZhzGqlj7SZqlLU9XKIiiqA8UumMMAlydJ3UkhiLjxw1HN6u1+wn3dojv/V9ePTnlR/e+e/+cp7fTzr/AFYCpxHk61NPTmWVo3DwlTqYDWZIie6pALmxVSdlLE4LZChEJ1SCQ8yU6g2oWMshC3/kiy28NNvDAqg4rqJl1pQSldTKSZoQbo7I22v75SPbi0c5m093L59+oL046k3/APePv+fAHcLLj7dJ/MX/AD0eI804pq4lD9gIUuiXkqIxu7qi7RiQ2uwv8+KtB2n7MIakwgmjk0rFqIAEsN7s1tR3HRVwDpjMZjMAi58oGbxtpV25ENgw6AVQDNe4IK6gQPPrh0qqVJUZJFV0YWZWAII8iDtbCRxXSq2YxEhy6xxFAmo301Ks1wu9rC/QgdTa2H3ALslK1O0FNRCONQJZCjAlSLrcddS3eTVcX6EW3xzrjzh6Uzyc4SVGuFmWKnDKBJIwU7AF5UURh2Ut1tYAHbo8EZkrqplYBkhiiUkX0k82Qm1xcHVH4/JwEyDLn+yMzTPeVW/ixj1II1AkEiEKwLEjTIX9TYAjALvweZqkFhWyGEwLZI5GkdndtRknUOgdUKkDSNhdiQNjjrME6uquhDKwBVgbggi4IPiCMA6vJxClY6T9nEw1BgFVYmCm77jSSx7zEi5xPwagGX0mlSg5EZ0m9xdAT136+eAM4zGYzALHGbyCXLzEgdxVEhC+kH4tU+Nj4b9MbVeeVSSQK1JFeZmRT2joQjOb+h6aUPTxt78Q8byqJaEPP2cdoY826i3xeoAs0isgve24vvtitVdikZDJmhLRksnxmFSrFStxpUXOksN7jc7YC1ndDXVCRgR0yFJo5d55G9Rg2naEdbWv4dcW5J8xFzy6Ow/wst/zWFvOczgjEYizaUkyxqQJon7hcaybRk7Lfe9hi69RStcHN5h5rzol6++O/wA+AI5VmtbUU8Uyx0yiWNZADJJsGUML+j6gEYXM9y+sp8oWmZKcrGIIy6SvewkiFwrRAXJ8NQ6+PjLNV0dPTkU+bSKEiPKRZ4X2Ve6F1IxI2ta++BedVsDUMZOYSyzsadjG0oszGSLUOXpG17nT4W9mAbuN2s2X+2vi/wCiY/ow0WwtcZrd8v8A59H+bnwzDAeWxWra1YY5JZDZEBY2G9gPrN7294GLWFbiaBqmrpadfucTipqN/krq5K+RvKNVv8HfAbZdl1VCxnBErTgNNC7kBH3tyzZgAqkRlSBfQrXBvq5XnHF1RLXOxiWV4pZ6cxh6huUC8axMDEBoLMAgKjUxLXt3dPcMxruSmrQ7jx0AEgeZBYbe659mOYQZWa/MZKyjaJO7ZmFlY+TFSHIcqTaULvoNitu8FLKcwmfm1cbAyUlNrlqJXZGkLKkoR4hrVo9KNYqVX0gK2IJx1afNbU4lVHYuqlUVdTXYCwIuBYX3JIA8SMcjPBwEkADNKrllSAxSQieLUZWTmamvp6gzAal2JGxx1HKeIGeY080DU8vL5iAsrq6AhWsy+KkqCD98tr4Cpwtww8ZE1TpM1tlU6grMBzHLEDVK5ABawCqqooAB1Vq+opfshMs9QYWEENh2hobjVUX2Drqttvv1w4YU6rMlgzObVHLIXpoLcqEva0lSNyo2v7bDY4APLWUf2QSPtz8rs7MR2+TSX5iAb83rp1d2/Te2JcyFItZSKKlzHIJdQ7bKVJVVK3vLYfKPzDBiv4vijQvNSVSxgEljBqAHjcKWI+cYiNfSmxOXTedzR3/Re+wwAviLL6KCGIQScnmVMSXiqXXZ5VMnST5S6r+1r9cb8XvTw0NQ8VZIrqpKkVshIawAG8h8+mIuFZKeGliSegmEgB1fEXbq7W3VD5jBR8/oVdU7LKHYEqvYJbkLbUQOVuBcX94wHsuR5fLGVedpE2J1V0rAWNwd5bCxAI8iL4X+A3jaro5FmeV5MuZpC87SHVzKe/rMdJvquAALjpti5nklPMiCPLZ9XOhcnsYB0rKjNfUB8kHY7m9sS5fLEc5i5NO0F6SbWWgMWr0lPaxsNVvPe1x54B8xmMxmAR+MXkFSQiFwacFrC5GiUsth43YAb+eHcYROPhadW1WK00rqCoILqO712FtTN3rg6R42IexgF+u10tS9SsTSxSoglEYu6MhYBwnV1KtY6bsNAsDvaWDjaidtIqYw+oJoc6W1HoNLAHfp0wcwr/CJEHoymh5Gd0siabtpYOwIe6FdKtswIJsLEkYCpS5YlfWis0hoERogsoRwzI5GpEKkxWYNckhmsoKi2HPHOOBY46OcCMuIK0tYSldazx6tQ0p6MKyD5PiqiwuBjo+AzGYzGHALHGCtz8vKIruKlrK5IX97VNySFYi3nY7/AE41zTLayV4GEVKvJmEh9K51AJImm/JFvXvffp0wGbI5syqKh2qmRaapeKOMJ3UtGg1d1kbmEO/eJOzbW3xaPwcyH1q+oO4IGuSwsLWAMp2Pje/juMAYzbOKmBUPIgOuWOMenf5bhQfuPhcHE5lriPuVMP8AXSN5/wCCHswuz/BjGyrzaudiCNJZhYG/d0hr2YeG+JP/AEwjP8KqhbxDgHbxvp/JgL+RUFXR0kcJFO/JjChtUguFHloNjgLxPmdVPlYmaKBY5RBIbSuWUNJEw2MYUkbeIxcm+DXUtu1S+RJ3JFrb2YX+fAHizgHs9JrE50RvCAml7aedELAc0qPdpt0G2AbONSNeX3P8Ojt7e5N+i5+bDQMLPGP3XLv58v5mpwzDAZhayiqtmVbG575WF4wfGILpuD5CXmXHhf24ZcAOKMjkkKVFKUWrgvyy99Lq3rxPbfQ2xv1DAHzwFviTLGqKZ4kK3JU2e+lgrKxRtO+lgCpt4E9emLNFA1g8qRiUArdLmy3BsGKg22BIsBcYW8v43lVmWto56fSFs6RvKjE31C8am1trHcEHr4YMPxVTiIS62Kl+WAI5C5ffuCPTrLbHa2Ar5lm9HHUhpCTNEpXUscjiMPpJDFFKoW0qe9Y2t4HAvg6GF62unhJlRmQLMSzbkFpIkZiRoVtLWXYFyPAATcGzziWdDC3Zy7yrPIjRSM0jltBicajpBtzNhYKLbHDbgMwsVEkq5lKYoVkvSwgkyaLelqbfJN/H3W9uGfC3PFOcwl5MkafForiSNnB9JU2taRLe3rfbpgNM8hramnlhWCBDIpUM1QxtfxssO/uuMXjPXfgaXp+Hk6/0HTFLPpqyGBpRPBddItyGsSzBfGa/ji81FVm3xmMefxfr7fuuAo5JndZUQJMIKdQ4JAM8m25H4D2Y8qqOtaohm5VL6JZAV5z3OsL0bk7bqPDEuXcP1MMUcaVg0oLbwLvv42YYgzDtcctPGKpSJnZSeStxpikcW3t1W2AkzXPqynjeRqSJlW3qVJJN7DoYB4keOKUNRM2b0/PhWK1JUadMuu/pKW/yVItt4eOCWZ5DUTR8s1YANr+hXexVvvulxv7CcDxTTJm9MZZVkvS1GnTHotZ6S9zqN73Hlax63wDhjMZjMAm8Z1FpUKjUXgkVRfunU8Q74AJaPe5UbkdMN8Pqj3DCtn2WF5qeLTr+LyKTYbWaAEqSRpexNm3Iv0O+L1bn8kJEaUVVNbSCycu1iOt3kW9unv8AHzA8ccc4r4znqJ2pZIJI44K1L1MTMgSLWEfVJcAOVcbqbWbD+3F0gtfLq3c2HdhJuOt7TEAe1iL4UuI6ikdZglDNDW1CSFNY5OtwLF2YSKllZgbkm97i+AH12bxpTPDTnaF/QzPIBCOXKXQ8wyd8qlhcgklbDXYgP3DOdVNQ7F405BQFJVEiEsbd0LIoZlsb67KLiwB8OJZbFXUlfzYqaksljZuzxoDy9FwwkvYddn3JudzjrGT/AApwunp0lRzbRy4ZnEikA3W0d9idJG4BGzEEHAPGMOAf7safXoPODadVmp5hsdvFLk+wY0l4zhEnLWKqdri+mlmst/EkoBbx69MBDwb69ePKte3zxwN+UnDBUT6bdLlgoBYDqfC/U2ubeNsLHCjNau0g3atk0mw7t1i7xBI2U9Re+xGDzxSOjKSqMDZJAA3gO/pIsDcsLb/XbAWYYLKASXsb3a1+pPgANugxLiOZyFJA1EAkLcC58Bc7C/txoYSSCCV3uw2Ora1je9rbHa3TAalgzlSbFCGAVjuCCBqFgLX1bb+qD7lnjcKuXuI1AQPGD1ButTFsFI3BOrf3db3DKtRpJTvOwsTsBszG2+ynSAbgEmwG1yLrfHiDsExJ1srJZio2BnjJQEAbDSAR12F8BY4yPpMv/nyfmqjDNhZ4yS8mX72tXIff6KfbDKMB7jMZgPxTxGtFCJWjeQF1XSlr73ud9gAATv5YC1nFcsURJVnLd1UX1nYg2Ue0+Z2ABJIAJxx+Dh+rEKQwKIJ4tM8fKn1xsUDA+iDlQ7sRrJ2HeI1bgNHHPEq1BoaekYO9RPc95kKoqsHBIUlCQWG6nYNscRZTTyNVTieQTvBKwCjQ5j1xw2JZtJLd9wicsKfSL4jAP+UZgs8EUyEFZEVxb+UAf/zFzCn8HE57PLCVC8ieRQAjIArESrZG3CgSaR1FlFiRY4bMBmFatoVlzGQGSSO1LH9zlKH7rN1t1958zgpxRUFKSVlYqbAalNiLkAkHwIBO/hgZJ8HNIxJcSyMT68kzu3Qi2piTbc7YDes4RglGlqipIJHd7S9rg3XYk7ggfRj37BKNu3VPS33df0re+KVN8G2WOupIg6nbUsrEG1wdw3UHbY+GLH/pjl1rdmWw8NT2636avPAVuGqRJadHesndmLWPaSCRrbTspA9W3TFyr4Zpn0O1RODGSyv2p+7dSpN9VuhI+fEFRwBliFFeBLu1kBaQ3axO3e8gTjeP4O6ESbUiKFAIdZHBvvcWDXAAtvfe/TbAeVeSRGF2jq6kkIzKRVueinfZiDvvgXk1GEr8vfmyyNLRTFjJM0gv8UN11E2BuenXbywTqvgwy+TZ4mI8jLJvf26r/XgXlXCFJQ5pSmki0CWmqL3ZiLK1NptqJI9Y/TgOgYzGYzAKPHlPJ6N0jqHUKyuaa3MW8kDjYspKkRsp0m++BWW8YyJPLLJSZm6ukagGkYWKa7mwkKjVqHqqPV3vhnr87nFSaeCCOQrEsjNJMYwNTSKAAI3JPcJ8MUqviGtSWOIUcDySXIVatu6o6u16cAICQL9SSAAcBEPhFS5BosxFvOkf9F8R1fGcEo0yZfXSLe9moWYX87MMEBmOY/xKmH+2N+zYkFdmH8Upvxt/2bAAo+I6UerlFYLG+1BaxxePwgAW+IZl+Ktt9eL5rcw/itN+Nv8As2NDX5j4UlL+OP8As2AoN8Iw3+1+ZdbfvVv7WPW+EVR1oMy/FG/rxanzHM1UkUVKxAuFFY9z7BemC395AxVy3iHMKiNZIqajIJIINVIGRhsyuppgQ6m4K+BGAAyZvSl3kWhzmNpGLvykqIwzEAE6VlC3NhvbwxsM2gP8Ez752qv12DOZ8QZlBy9VLSHmSpEumpkO7mwJ9AO6PE4tmqzW373ofxmX9nwCwM6pSP3pnn01f67EqZ/BtajzywHT4z+mXfBTJ86zWogjmWCiCyLqGqeW9j0vpht9BxdMub/g8vH+tmP/AGhgAL5xAw/emdj3dqB/O4H5kBUR8qKlzgMzx255l5e0iFtQaQrYAHqD8+GXMs5zOEx6oqE82VYwBNLsW6HeMdLE/wDm93Xmn3lD/STH/tjARcdsyLSSrFLMIatZGWFC7aeXMt9I6gFhjF47B6UOYfixHX3kY3oc3rFrI6epjp9Mscjq0LOSDGYwQwcDY6xuMa5znNX20UtKtPcQCZmnL+LsgA0e6++A0bj638AzH5qY/wBrC3x3mJzGnWIUWYjTIHIMDKHFmBQsr3AN73s3Tphp0Zr50A/0Zj/8hjxlzW2xoL2HhNa/j49MBzHhik7DURzplFeXFwyNEZNCgMI2ikJBVhsrBhYhiQFtpwWznMZ6mYzCjzOlcoEAigj8lYuzlGYnmLGotYqqX2uRh4VM28TQfMs39rHvLzX7+gH+hMf/AJjAJFFW1MEk0scOcO0jINLQxKNKjTqHcKggbBbAd0edgz5NxxUclBUUFaZgO+Y4AFJ9l5L3ta/he9tsEeRmv4Sg/opv1uMFPmn4Wh/oJv1+AC8ScYPPTPEuW5gS4Asafa2pb373lfF1+On1hhQ5jpCkaOygamJFjqL3FgCLfyvZi69JmnUT0Vx09BLb5/T4H5xUZrT0807TUJEUbSECCXcKpa1+dte1sBlRxaxsyZdmKuFKqeSuldVrkpzgrEWHXfrbqbzvxpKdJGX5gApufRRd4WItvLtvY7eWBOe5/X00DytW5aSoB0cpgTcgWF5/b5YtrmFYb2zPLdutob2//owF/wDdvL/eyv8A9yIf97EEHFMyu5XKqwB7Me7AGLWsSTz9+6FAFvDA6tzysjeJPsjl7GSTQbQ7oOXI+ojtHTugb26j57kOY1Nr/ZXL2B8RCP2nAWhxfL8vLK0le8CEhPiRtaY7gG3W53NhjWgrZaqvhlNHUQJDDMpacILmRqewAV2N+42BFfxRPHLCn2Uy8iRmDnkj0YCO4Y/GbWJULuRuw69MXci4pkbMEpjWUlXHJDJJeBQrIyNGADaVxYhj1t6pwDxjMZjMAApk+2k7f4pAP+bVYzhT0olqz1qHul/CFLrEPcRqk/1pwJ4mrzFLmLr6yZdGR79VXb6yMNMMa09OqqrFYowoVRdrKAAAPE2GAEVHHdOk8sLcy8S6mYJcE6o10qASxbVIiju2JuASQbE6fPYXYIGs5IGhgQwYpzNJBGzaO9Y45/Nw7T1tTKQ8qGoMuktShQSjRiRJC1mkVWjsFawFz1sLXKyjioZi7VV6hIpahUKER8tIFhHo0OkaQL3UaiqsPC+AdK7PIYW0yPpbRrtYnu6lS+w++ZRbrvivT8WUrkhZRsyrurAMXcohUkWdS4KhluLjrhW4nko6h1Mk0geMKjSxxsY19JGSXI2EchsNzaxB8AcCaPsc1OztLUGnSWCniWSMC6iTWkSMrAk6io1sQUCLexDEh1CirElQPGdSt0PuJB6+0HAOh9HmlRGL6ZoI57eGtWaJ29hKiEe3Ti9wvQ8mliTVI1gTeUWfvMzd8ffb2J8TvimFvmxN+lGNvO8xt9Gk/SMBBx6gZaRSSoatgFwbEbtax872wQPDg8KiqF/8Mf03I+bAz4R0Bpob9O2U24Yqd5kHUEEdeoIxT4toKaGnd1qJkcFVB7bMLFnQdDNbx8fDAFKXgwRKqR1VWkaLpVBKCAB0F2Qtt78UqfJmNZNAaur0rBE4HO3u7zhj6t+iL9fnipxXldHHRVTpM4cROy2rZvWCnTsZbdbbWti6vCmXElg51aQpYVkxNh0BPOvYXJt7TgL9XwXDLp5klS2hg63qZRZh0YWYbjG9TwvBpJZpyALm9VUeA/zuAfDeU0ktFTSSTMztChZu1SrqJUEkjm9Sb3xrkmT0MrVAZ9QWZ0UGqkPdCRgjeTcatR9l8BFkGWJHV5dIustLRSli8ryb/FT8tjbqelr4Mxx/blz/AIlGP+dL/VhYyihigz9YoHPLSlZVi5rOI/uZ2DMdIO2wsNhhojb7cuP8ST89LgGXFHOM0FPEXILG4VEW2p3YhVUX2uSRudgLk7A4vYAVC83Mo1axWngMoH8uRigbyuFSQA/y2wFGOWSo9fMY4SzBeVStESpOqycyQMzMbHoq3sbAWxPBk8TllWvqHZW0taoFw3kQoADbHa3ngNn3D8clS0SzUqSzOx5TEBxHJHCpdFtfnAxMV2+UdxvjfLsgnURtE0UnJZOXGZzyzy1mjkdSIzoLaxdbNuDc73wBaooEjIQ5lPGSGIDSwk2Ud63MjJIUbk+HjiFDCzBfsrIxsSAJacXUEgnuxjYHYn2e/AzLcnC5hLJzadgBIJkE7akDyTSDVHbSwIfo9gNBIvfYEOEVmj7PFW0hE9PDEGSdibQqiuUiU6H7ysQx3Fz03wDrVyT0l5EmaqiW5khfSZQotqaJlA1Fb3MbAk9AwNgbHFkqzZXVMh1K9LIykeIMTEEewi2BfB3Dc0MvNleObVzm5yWAbnPBICF3spIYdTsqnxx5QtbI5hfZIKlFv4KhmVR7goA+bAa1tVJTUj1LUNGVWPWwSQg2tc9aex+rGmdcPTztABQ0YEUyyMebswAIIHxe+5PiPD27VEpaZKeEy5XMyuI0F2hYEuUVdV6joWIG42xBn1BHzaZIstnSR5dTKskShokHpAdM+kixXZtjgC9eJ0eGLsNB6VyiHWxC2R5DcdnG1kI28SPmyo4dqWmgmMNAph17DX3tShRvyxa3z9cUlyuleVohlB1xKrkM8O2vmAH7qRfuMPdir9iI6ipR48pj5cDyxyKxg7zFVA2uQbHxJwBuszGtgMSinovTSCMBZZBuVdiT6HcAK2KcJn+zVN2hKdCaWo08lmJI1QetqRfmt5n56lQlO1L2oZNEYVTmg6oVbTa5IC+PsvjygoFizum00a0uqmnvpZDrsYfvD8n2/fe/AdIxmMxmA57xnvUVa/f09En+9Vyrb68dBwi8T71pW19TZd9VVUMf+nD1gOfZvxNT0VYkJV2MJlmJ5ia7SrPK4CFd0UAgd5TfQO9viCtmoah+fOZjJIA3LjnV05ZPZio0MUIHNJa3eHMO/QYl4nqqBp6oS8x3RVDpz0VA7qkQYI7izKsq3kZdC327wxVnloNOmo588sdhczB2FoDVBUdSoK6UttYEtbob4DfLKWkeklrY1kSnBaR6dJIWEgvHIqnSSIwGAJj1C1yGOnbASCSjaFk1VaQwKbojwgCV9EXNQ8wBkfVq1AGK8jMSLnBbJOK4Gj7CI6iWNkOtmmVyIwrAvGydxolCWJUgBiFAJOLbR0tYj1YMhjqpYIXiBp2G7QhbsodgLadUevoTcAnAPGS5iKiCOZQ4EihgHADb+YFxfx22wNXbNTfxpBb2WlOr6br/ALuC2W0QhiSNSzKgsC7amt4Ak7mw2ud9t74D1A+20Nv4pNq/pabTfwHyree+Ap/CWY+yxCUqIzV0wYtbTbnITqvtpsDe+JErsoQkh8vU+JBhH041+EWQLDTE3IFbTGwUsTaQeCgk/Ni8eKYfCGqI8xST/pjvgKL1mTkm7ZeSev3E3vgPBUZUa+XuUrIYItJESspYPUaxspGoDl3HW1vLF/hHO1gooI3pqtWVO8Oyymxub9Eud99r9cGIuLomYqsdSWABK9mlBAYsASCg2JVvoOAGy1eUICWSlUeJMAA6jqdHnb6sey1GVW70MFvbTbfm8RcU5xJPTPFDSVTOStgYtIOl1Y7swABAPXBf90p/itX/AEX9TeGASOCnpmqsu7OIldaSfnLGoVgxNP64sDe9+uGmMfbuT+Yp+fkxSpc/SqzOkeOOVV7PU2aRNIPfpwQL7kgqb7DwxfRh9mnHiaFLe4TSX/KPowDPgFTC+Zz+ylg+uSq/qwdwByrvV9a2/dWCLf2K8m3s9L187+WAGcQ8L1Es00kckKIwikUuDqEsOspc2sseoqxIubKwsL3xrwZw0aVYiZYpI4kmRHQnvJI0MgO5IFmSS/ePgb9bXeJKqOpDUsUsLzIyvJA72DorKWRiAxCm632OxAIs2FN+CpmhYvPSgzRySNochNXxkRmM22hPaFLNY7gddWAtVfDUMkbsKqAy1E1QqM0oZArrUlY0AHrAyK7Dc7HewUYsZZwpJJIhaWDQnKJCzPPIXp5JXUCR1BAJkTUbEgDT0N8eZfkLSTxhZ4laCyVCJULKdActyzGIEADg6TfSAAO6xVSN8q4SmpamnmMlOkUEYhMa3UaHDanvsuppeWLFd+WO94EG3JqI09JDExBMMKISOhKIAbdNtsAoYrZDbzoWY382hLH6ycM6VSOzxg3ZLah5ahcfSMK2XknIrHfTRunv0xsv6MAHp56dqSIy11eY1WJjaI21KUZe8tNq2YLYBt9uuNM4VDLTyRS5oWWTSfQz92NvuhGqC/yV6G42ti2gmnoY4jmNIgaJAfQ94DSp69p9bbrbE2ZcWvGYymYZe4eVIyAnq6ibtcVJ6DwP04CBGpI5QTJmvNkFhdKoFwgO1hGAdIJPTxJxVjiRKgcqTNo4WErynlTn0pMWn14mO45nQW2HTbBtqSaWWKT7I055ZLKEgWx1Cxv6Y+B2P5cRVdfMlUkTZlGitE8hPLiG6tGoAJJFjqb27YAW9FTJGKZp82ETAxohhksRpJ0raDUbKrHe+wN8S5WQc5pzzKuT4rP++oilu/B6gMUfzkX+Ti5VorPHI2cIDESw2pgN1ZfyE9b4pZdXczOqcishql7NPblBO734TZijkEn3D1fHAdFxmMxmAQc+2zTUTspoSf8ASlq4x9bjD8MKVVlyz5jVRPcK1JT2ZTZgRNUFWB8GVgCPaBjY5xU08siSNHUpFCHJEfLfW7aYkvrKEuQxJ0qBttvgLObcFxzyPIZZUdtOgpy/RlWjYlbxm7MY0uX1bCwtc4jb4PqViXcPJKQQZWbvnUGBvYBehI2HSw6bY9zPiieGMk0UmokKvpYipdiFQeuHILEdFva+2My+smowYqrnVC3LJUJGXJ1blXSMFlKsSFsunTpF7g4AhU8MwPIsrJ30VVVgSLKuuy7fJIZgR0INj0GPcsyIQRLEssxVSttbBiAtgE3X1bADz9uA+YcTVMriGjg0O0byCSrBRbKVXaMekJ1OvrBBa/XHNW4+EscgJeaUw3lLyRlEZgv3EkR2lHfXlKrEmxUtpJId1vhfyCMz1EtaQQrqIoAfGJSxMlv8IxJH8lUPiRhPyvM2NJLVUaVIpld2jDuHUoEXUrRMWbla9YBjOrSRYEADHSMtqxLDHIossiK4HkGAIH14Bc+EWQrFSsFLla2mIVbaj6ToLkC56bkYJLn8pF+w1XuJgv8An8DvhEkKxUpCs5FbTkKtrmz3t3iF36bkDBQZ1J/E6n6YP1+Ap0HF7TLqjoaorqZbnkDdGKsN577MCL+zbFekqaoVc05opdEkMSgcyDVqjaYnbm2sQ4sb9QemI+G6uqgpxHJQzFg8rXEtPY65JHH/ALvWzDbzxbg4qmeZ4RRSh40R2vLDsHLhejn7x/o9owG2YcWtBG0ktFUqi9SDAfEAHae9rnE/7o33vRVYsPvYj8wtKRfA7iFayqppIVpUQvYXknFrBlJ9VW8sFFrqvxpU9tqj8nox+jAJ/Dsziuoonp5oCsVYRzdPeDSxsLFWO4BF726+OGCP+7T+fYU/PSYFU+etU5pRsYJIQsdWl3ZCGKPEjgaHboync2vta+Cif3cf+YJ+fkwDThbqqgUla0kndhqVRTIT3UlTUAGPyQ6kAE7akt1YXZMaTQq6lWAZWBBBFwQdiCDsQfLAc7quCqxqipeNhHz2kRnaQuDHIyepHYaCqAk2YFmsPIjyq+DmqeNF58Y5VP2dQuqzIrtInrXK95KdTu3dD7nY4aP3GRptBLUUy/eRSnQL+SOGRfcoGNzwwxN2rKs+zmIo/wCCMYBVpeAakTSSakUPKGYGVn1gVSzqVBQcoKOZ3QTqZt7WBxE3wb1ZhFOZoigihTW+tj6NZyFIBW+iWQMrXFgiXBI3bTwt95V1ikHqJtX0iRWH1Y0/c7VX/ulPp8uTT3+nk/owFKpqZUmWFTDT1FYCxkZmk3jiiXuJ3LsCTtewCFjfVbAfKeME7NJQ2V3hhliEkRUo3KiuG0FjIFZT6xBUsCAxuCWdeB6Vu9OhqZL/AHSoOtvHYdAq7m6qApvuDi3ntKopajQqq3IdQdI6BGsNvAeWAR4uHZZsuiRMtoiWgjAkMq6gCq7/AHDr7mO/jg1mZmjC6suojzJFjHpr7sbAn4t0HjbAKholejpTFSVxYLTljzWUGMaC5A5+k3UHYDxGJMwgpxUxtJSVopwpBDCYgzs8IhIUSE6vuihrAAsPPAEK/g+aV4W7HlqiJyxFmYNdHSxHJXa7Bveox6MrljnWFaLLAzo73CsNkMakEcr+WN7+GKuWZenOn10FYY2K8oPuAAihvWm2u19vHr7ha5MnZ2p2yuU1ssU7Ru3J+/7pMhmuNJeK/j5XtgGGr4YqmeJ1p8uBhZmA0uNV0ZLE8vYd6/Q9BiKKKcZzSc6KCMCmqNPIdjtqgvfVGlrEgC1+p6YqZjw3qSDk5U6FZEZ/Swr3Qe+vdmN7/X44myym0ZxT/FXp701Ru8qvr79P0s7Wt7besPLYOhYzGYzALlN/defy7HD+dqcaZpkdQXcxtE0ck8MrIVIe0bRXUPq0kWS4uviw8bjylX7cz+fY4fztRgtxFmZpqSecDUYonkA8yqk2922AEw1Aq8xdbgw0Nth8qodTuf8ANxmwHnKfFRZk5gvpuLje3jbzt5Yo5DliwQIgOo2u723djuzn2sxJ+fGuZcOU07B5YI3cCwcqNdt9gws1tztfxwAni2VkkikChNFwJWPoyH2eOQDvpGQFPNAIVgpIsDdDk+DmshjdYaeDWYTEHSQBdPcMbLcBu1Ky+tZVa97rgvwTlcMxEiz6a7dpICl0hFyDC0bDUBYldRYMxubkbYf67Klmskio8IBvGwv3ttJtfTYC+xHWxFrYDj/CHD7GNqeeaWmRBy6mOSRU2Y6iCdmbWLaADpQM/fe+jHa6dFVFCWCgAKB0sBtb2Wwv0HC6xQAzRpV1CByrPZm3ZmEaPLdgguEFz4XPU40+D6L4s7heXFLKzwwXvyUsoMfkp1q7FBspYqOmAr/CTq5VJpXW3bqey3tch79bG3vt0vi9mGdVkUUkppYdMaM5+NG9lBJt6C17DzxU+EIOVoxGyq5roQGYXAPfO4ut+nS4xPmeSVtRTywvU06iRGQlKZrgMCPGoO++AnWurytxTUwJFwGqn8vG1P8ANgJw+9dM5r1jpVFTBEAjSyEgIZSDcRWNxIdreA33wc+x9d/G4fmpT+vwJyahqoJFokqkKQU8bAtT7kFpEANpAPkeGAt5fnFfKZgIaW8UnL+7SAE6Ua4PJO1mA6dQce/Z2tFQIDS05YxmS61L2srKpvenv1YW+fElFw/Uxc0pVpeWQyHVT3AYhQbWkG3d8Tfc74gr8mqI3ar7UmtIWWxgupUHX0EgN7jz6eGABZXS1EWZUS1EcSE9udTHIXvzHSSxui206rX3v7MHh/dw/wAwX8+2BdOah8wy2WeWNw8E7KqRFNOpISdzI+rqLdLW8cRcYFRXzanVA2XabsbAlqgKFPsYkLf+VgOhYzADhTNZpRItQuhwdaLYAiJy3LvpJFxpYGx8MH8AOz6raOH0ZCyOyRoSL2Z2C6rXF9Ny1r72wnfCHmNalLpIhjBDEuhlfWUXUE0qqsmvcg6iAVCk94HDDnzg1lCjNpTXI46d+RUsib+x5Ht1vHitn2XTPX0rqHaJbk2WN1VwVtcNpZBp1nWpO4G3gQ5p8E+ZTHMeXFKGjYszhR3GiCEg6tRvKsjqrdSL+sy2t3XCbxfkMKLLVTOXjiidkp2bTGHCDTotYqdnG27c032AGDXCeXyQ0kaStqfdrXYhAzFhGCxLFUBCAtuQuAMYrZkAYZAemhr/AEHFnFfMI9UUg80YfSDgOZ5fnUceWRsmbOJkpFZYr057wiBCaeTrIuLWvc+d8F5aykmVebm7+sjhebTp3lKsthygT3rG2+N8lqq2HKYJUamIjpEcKyuLhYgbFtdr2HW1sXKikr6mJPS0igtFKLRyE9x0kA+6dCVAJ8jgBOd5nAhhCZrJdpkD+nj9QhtRsqWA2HetsfEYsP2ESJIcxnaSxRCJyxs1mKhVU3voB6fJwQzXNK6ARluyXkmSLpIbaza/rDp5YkrsqrZWiY1FKvKk5gAhkNzodLE84bWcnoOgwAaetTtEarXVxiKSFyATZgYwgvyCfF9vG3sx5lpjOc04jqpZ9NLOWErX0d+nG3cXrvf/ACRg1XVtZHNBHz6UiZmW5hcEaUZ9h2je+kj2YqLzhnFMJnif4rUaeWjLbv0t7hnf2WtbofmBzxmMxmAXaX+68/8ANIPztTgrndCZqaaIWvJE6C/TvKR+nAmnP23m/mcP56pwx4ANwlmKzUkRAZWRRHIjkl43QBWRidywI6nqLHxvgzhfzThIPP2mCRoJ7AOVuUkA6CRAy6iOgYEG21yNsV80zSuplaSQU8kYKi8ayh7syqLR94NuRtrHvGAZ7YD5zXyc1KaAhZZFZzIwuI0UqCQu2pyWAAvbqTe1jVyzih5aamdY1eaoTWEVrIALamLEEqouotYtdgLdbUs3oa6aWOSGNaedAU5plV4yjFSysnL1NuoItoN/lC5wBL9z8yd6KtmL/wCGCSI3vUKhA/yGX9GL2RZYYIQjMHYs7swXSC0js7WFzZbsQASdrbnF9ce4BU+ECIsKJQ7Rlq2IB103U6ZDcagVv7wcEGyGbqK+pHsK05H5j9OBPwmRBoqMMSq9up7srFSAWIJDAgg79QRi19jqMdauX56+X9bgIMjo6qZZS9fONE8sa6YqcXVHKgm8J32N7fQMTng6TnGda+pEpQRltFOQVDFgLcm3UnfrvirDlOVrcLOBqYsbV0guxJLE2m6k3ufPAyWDLxXonaPRtTuxvXSadSvGB/72x0s3vHuOAKcRUlXBBzEr5i2uNQGhgsdciJ4RDfvbe3F+p4YlkRkevqSjAhgEpxcEEEX5F9x5YGzZZlDCzyxMLg2arYi4Nwd5eoO492PZPsUikieEWHhVnfqfCXc4CpJk7U2aZapqZpl5dQirLy7KFjjtbRGpubC5a/T34p8d1zQ17SLy9S0SsvNKhCy1cZUEsLetbxX2MpsRDkS05q8oeKYySGCUuO0PJ3jChJ0s7aSTqvsL29lsXeM6XmZho5qQh6MIXkUFQDVRC1j8ptlFiDc3BBscAz8KUSrAj2GplI6EaU1uyxi6qdCaiouBsBg3ink0CpTxKunSEW2k3XoOhsLj22F/LFzAD85ycTqvfaOSNtcci2ujWIvZgQQVZlII3BPQ2IXs64ircvpzLUR08yIyq0iO8bEMwXUUZGRbX3vJb3Yccco46zyOump4qOqp5jJzkMDjWgZEZtZUEHX3dC6gQdVx43AjwksWcO9VPdjBMUWEqoQaTqjJIZy5sVYgMF1X7psDjo2Oa8N55BTz07GaNRUQBHLSrdmVdcbNe1mAEqn/ACkvvsOkRyBgCCCDuCOhwG2BPEmepSw6nSWQuSixwxl3ZtLNYKPYrEk2G2C2Amem1RQm+3PcfOaeot+TAc9yatpUp4YnykSOkSIzGNbEgDUbsnnc743zOSCVEWLKol0ujE6SDpR0LJdISe8oK2JtY+OOtYiEveK2OwB1eBuTsN73Ft9vEYDnheECwyWM23A5D7+O3xbY387Yq10YkKMmSqpjkDN6O2tRqBUegF73B322646dCpAAYhj5gW+q58MeSyWsBa5Nhe/vPT2A4DnZzCPf7RHfx5A32/zN/Z82NMgqUbOYQtD2Mimn1HRp5l2p7fIW5W3t9bHRdLEWNluG3U3I37pF1t03Nx188Acxj+21Gb/weqP/ABUY/wD3AMuMxmMwC1D/AHZl/mUX56fDLgBnHChmnE8dVPTycsRtyuWQyhmYXDo24LHpiJOF6kWH2Tqj70p/1OAYncAEk2A3JPhhM4s4hWSLlmKQUshAlqdgEQ3swF+YoJG0pWyjveAOLtZwdNIpVsxqiD1BSnIPzcnztitP8H8jqVOY1WlgQw0wd7VbVciHcNYXv18b4AJl2QzRZhRuswQHmh9KOFkUJESDGToV2srM6Egut/C2OmYSKT4NGjEQXMascldMdhD3RpCW+5fegDe/QHBH9yE9rfZOt/5H6jAM2MwsNwjUf30rB80H6nGknB1QemaVo+aA/wDZGAz4QlTk05kGpBVwFhp1XGu3qgEnr0AONxmVAo+4kDp+85foHocU634O5JQnMzKtYo6yLcw2Dqbg2EXgfA48m+Dh3kilfMq1pIdXLa8Pd1CzWHKtuLDe+A04czGmSOW8EhJqJmAFHKTpaVip+5dCpBwSfiGjD8vky6yurSKOa5UG17croCfr9uI/3GT/AN9K7/kfqcQn4P3MgkOZV+sKUDaob6SQSPuNtyAb+zAQcT5jBJAUSnnLGSIkCim6LLGzHeIDZQx64KfZ+iAvoZQB1NLKPyxYrPwNKemaZgP9ZD+pGPDwNL0+ymYW/wAuG/08nACnzCjmzWgNNyy47RqKJpP3O1idIvY328DfFviDJkqs1jik3jNIzMtrhgs8R0n2HFzJfg/SnmSVqmqnMZkZFmdSqtLfmNZUUkm7dTbc7YuZ7wktTMkwqKiCREaPVA6rdWKsQdSN4gHAGaWmWNFjQWVFCqPIAAAb79BivmWcRQAGRiL9LKzdLfeg+YwD/cM398cw/pk/RFjDwKf4/mH4wP0JgCUnFMA2PO/Fpz0F/wAH5Y5ZxRlVByitO9YtQ3egjZTCW73eKySxKbAM9yX+Uet9+jrwWB/C64++pfHkvAkTjS89Yw8mqpD5e32f+b4DknDuY8gla6CpFOzKsSwSQaj6q+kWAJJIdkAYAkW26nHX6fOaOkEdNGrRqLhFSCXSNN77hCOt977k+3FaL4OqdDdJapDa11qZB+n8uLP7jE3+MVv43Nt/xYDccb0mpl5jBlYIVaOQEsb90KVux26AYj4nrVR6F2cInaRcudIsYKi19Vrb22Pjjz9xEf8AGK78dn/Q+NX4EhbZpqxgPBqycj6OZ1wFocRQsQVqIPWK6eeliLi7bAnUF3C+3fzHsPElGGYCqprs17CWMG9gN+9cnbr/AFYop8HdKPGo/GZv7eJG4CpiPWqB7qqb+3gLwzWBhfn07MpOltSnTfb77rpNibi9/DpiR81h1A8+OwFmHMQAA76j436Dr44EyfBxRt6yytvfeomP/wA8Rx/BjQgbJL1vfny3+nXfAGoM4hIHp4jY9RIne28fLe+w8sB6qvjkzakCSI5WnqtQVgSLtSWvY7Xsfoxt/wCnVHa1pvH+ETePX5eJsi4DpKSUSwq+sIUBeV3srEEgBmIFyB4eGAYcZjMZgP/Z"/>
          <p:cNvSpPr>
            <a:spLocks noChangeAspect="1" noChangeArrowheads="1"/>
          </p:cNvSpPr>
          <p:nvPr/>
        </p:nvSpPr>
        <p:spPr bwMode="auto">
          <a:xfrm>
            <a:off x="74613" y="-731838"/>
            <a:ext cx="1781175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6871" name="AutoShape 18" descr="data:image/jpg;base64,/9j/4AAQSkZJRgABAQAAAQABAAD/2wCEAAkGBhQSERUUExQWFRUWGB4aGRcXGB4fHRweHx0YHx4eIB4eHiYfIRokHx8aHy8gIycpLC0sGh8xNTAqNykrLCkBCQoKBQUFDQUFDSkYEhgpKSkpKSkpKSkpKSkpKSkpKSkpKSkpKSkpKSkpKSkpKSkpKSkpKSkpKSkpKSkpKSkpKf/AABEIANAA8wMBIgACEQEDEQH/xAAbAAACAgMBAAAAAAAAAAAAAAAFBgMEAAIHAf/EAFYQAAIBAgQDBAQGCwkPBQEAAAECAwQRAAUSIQYTMRQiQVEjMmFxByRCgZGhFSUzUlOUsbPB09QWNERUYnST0dI1VWNkcnOCg4SSoqOyw/AXQ8LE4aT/xAAUAQEAAAAAAAAAAAAAAAAAAAAA/8QAFBEBAAAAAAAAAAAAAAAAAAAAAP/aAAwDAQACEQMRAD8A6fWZlWtUyR00dO0cYXUZZJFYlgTtpRhYbY2jqMyt3oKO/sqJf2fEuVTE1tYvgvJt88ZwbwAHn5j+Bo/xiX9nx72jMfwFIfb2mQfV2fzwdxmAA9pzH8BR/jMv7PjUVOZfxejH+0yn/wCuMMGMwC32jNPwFCP9pl/Z8Zzs0/BUP9NN+pwyYzAJddnmZxTQRGGhvOzKhE0vVUZzccobWU9L4vM+beC0H+9N/ZxS46giaqy8Tq7Jrm2QOTfknwjGv6MCZ8upe0oyUdY0IjkDjlTgFy0OggOQdgJNxtuR44AvXZnmsKBmjoW1SRxjTJNsZHVASNHS7DxxbV82v6lBby1zfl0foH9aslHRpLO1Tl9SsTyRCHVC7C+lV2CklWL369TY9cQ0mXwLRSK1BWdotNpbkTars0nLswJ8NAHl42wDez5t4JQH/Tm/sYFji6vWiSteCk5RVHKrLJr0uVG147Xsb9cCM6pKTsdlpqtJQIxq5FSp9ZOYbgW2XUSb7i9r4g4nXLBQOaYSA9zlbVIT10IsH7mm3TwwHQOJ86emiQxRrJJJNHCisxVbu1rsQrEKOuwOIUqsxtvT0d/5zJ+zYr8cg6aO1v3/AE//AFm/1YZhgAHasyt+96P3dql/Zt8RmrzT+LUQ/wBql/ZsQ8dNU2h7NzCRzWYISNQELgLcbBu9qW+2pFG17hNzKatWBWQ1iVd/SSsJDCIWXu2UnRrUmPu25mpX1bEkg9LU5n4wUX4xL+z4k7TmP4Cj/GZf2fGvCclRJBKKnUsnPmXx2Gs6ShIB0W3X2W8sJMeZVwkgaaSaNGkaFgRJY8hY01+iRiDJIZ3udKkKtzsMA7PUZl4QUZ/2iUf9jHkdTmfjBRfNUy/s+EuhzmolSo7PNVS3WdnOliEdakCERMR8qLVdFJFlBsN7vXEFS0ctK9pSglbXy0dtjFKF1KgJ06iNyLA2OA0NRmP4Cj/GJT/9fHnOzL8FR/08v6nCnxLmFXTytDFPMWVAIY9OozI0chklZyt+ZG9tgQFCpcHWMUUzitp6dYgKkyiUzyAB5QkMYjsiySNqdJOpa5IvIukWsAdxPmf4Gi/GJf1GJDU5j+Ao/wAZl/Z8acWVjqkWlpY4ne0ssKF5EXQxWwCORqYKpbSbA+F7hUzPNq0pUaTMIgJNExDhiOZSdUWISJZDKAVu3rkAEAAGpqnM/CCi/GJf2fGzVOZWFqejv4/GZfq+L4H5nVSfYkNDMFICh5XeSM6A4ElnkDSISLgOwJHXrY4X67iGuNC3JSYSOI1hChmIVRK7yB5dLEOqD1+8Na7FtiDU1Rmt9oKG384m/UYkynOqk1XZqmKFSYearQyswNnVSCGRSOt/HByjqRJGjjo6hh7iAR13wAZftwD/AIk355f/AD6cAy4zGYzABMsjtXVe/VYT/wAMg/Ritm3FhSXlRLEbOsbSzy8uMSNYrEtlZnlKkGwFhcXPUCfLL9vrPLRAAfmlv+UfThYrMmaohp5o5DHI9XK6vzQgCySNpNipLtoVAFUqTc3NiwIHaLPqmoXVT9hcLszLUu4B8tohb5/oxrFmtZKpaGTL2UEjWskjgEC5B02Fx7/bgRLwnUa41Cdx3fmESCyBaieZWsTvzFkIsBcEgGwGIZ/g7dKQaBzZzAyurlANqZ41RVRVQjU1rtuQdz0sDIKyuRUa9JUa9rKzw+3ukmUPazfe9L4KZPmy1EetQykFlZGtqR1JDK1iRcEeBsdiLgjHPZ+HKxJUmWnjSGGY1CQCTvAuyBkRUGgycpHNrhdU7WLWvhthPZsxZOkdYhkHsmiCq/8Avx6D74m88Ax4zGYzAKnF6ydsy7klA/NlALglbciS9wCD4eeJMwlrkeBOdTAzSFLinc6QI5JL7z7nuWtt1v4Yq/CCIzLl4kR5FNS11jDsxHZ6i9gneNjYm3hfwvgbOmUq6B6OcHVZNVJUm72Y2W67tpDH3A4A7muQVk6qpq4kCyJINNKb3RgwBvOdrjf2YgzwV1PTTz9rhYxRPIF7LYHSpaxPNNgbWwuZ9SULckxUNQLVEfMtR1A7ne137m6+Y922CVRHlIUlqUqgHfLUVQF023uTGBboTfbY4A62XVkkVjVRLrSxtTdLjfrLhe42y+pgymRGqInSNI1I5BVmAZB15pAJ/wAnEWaHKDTS8mCPW0TaLUslySp029H1va2A+efYsZZpjSFajTEATCRIH1Rg7slw179fb5nAO/HTWWj6b19P/wBZ6e39F8FOJ5nSiqWjJDrDIVK9QQhsRYHcHptgTx4lxRW/j9OfoZjhlqIdaFdTLcW1KbEe0HzwHNZs9qtLCmlqpIASKabk6mllKxaI3LR35IYyXkIUHpquu9ij4irWqEusrQCpeVnVDp7O4eOJNhcsr3YjyUHEcfENQiRp2iZnYO0ZMas00qztHydo9IjUKNVrHv6tQA30Snqi2YMz1CPyqk05jeU6ikz22a6o66IwqIoBSQkFrnSE+TZ9mR064ZtbVAl0SKFBgkhmYxBhqUMjrZdZU30atOrBrhXiKRlU1RdWdYFRWjIJdoyX2C9dSvcfJ0HoMDpMyqIpTTxPMxCmZWcFzyuzSdWYbntGnu3v0A2vgPT5nWxUnKU1Mla8nM0G8miNFVro8ltSSHQrG40mZgFGnTgGjiM1faRFCZRHKquJE6RmHmMyX8OYeSvtHMwnVOX1k1HS8p6hgRI85CVKSepCLqJJdTSgGVk3EbEWC3ti/VV881RVVMUk4i5MywGMyHv9midVaM91LXZlIW5e4JBCqzNwtM7UDrG7PKoYKzLOO8Vuv75Jci9je9vdgBMWZyw1bvIaoiNpjKCHMXJCgQBAe48jtpPdu5YuDbpgjxFltRU1lKqSPDEEMjWLggrJDcd06C5UlO+WABcgHwELWZg4WVBUBCjnlOmlnCQwIR0ukjSGZ0va5UdA217iKqn7BSktLGrovPdY5DIDyiVDrHaUK0lg2izdBdbk4BVEtdJCsdqjtDSHWJHq0EgCVB0h20IDqCsEjZVbugtbfDVxDQ1TwUEVPNMpfuNK7Mjg8liskmkXLAqTyzYM1gThaoMxro52mm566RHdIlldbBaQyRmMllXRG0jAi7MeZ3iVsZq6mzCUVMpeaPTSPIF1SCQiRavlxBF7msejLN64KADrfAWJamueCovNVI6RO8rFAgjlDjQkR0d5THrJ06hshuC2++Y19TFPXJrnkKRhYRacC3KiYkuickMfSd8tr1dB0GIqLLamjlihR5zqeJ4liRuz2eUtUBtRJCpEAoV2vc6hudjWeV0q5miJJNqJpzHEt+W0ZeUVDOLabKgvqNiDoA6gEDPBTP2RRKzmQM4dXLEo2tvR6nJZgmyhyTqADXscRSD7bp7aJ/Hymitt85xc4Snd6KBpNRk5Y1l76tQ2N773uMD5JPt0g/xFz/zov/PmGAZ8ZjMZgAFEpFfWWG5igI9p9OP0YWq+ikko8rem7zoseheSJI9RWPvOSbRhLMddr+sBYkXMyZgIs3YNIFR6aIaDbdzM6oRtfqxXrbvC48ceZzkwprTQTzQBp4tUasDFeSVVYlHVtIbUb6Soub+ZwC4/DdaIIkgheF7MJHaZT6YNTy9oazHUJGjZbde9uACcecPCaiYTGlqRC0MpSGxdkYCn9fvGzSPHK/j908ycNuWRTVCGTtcqXkkGhY4bLpkdLd6MnbTbcnfAPO81eByi1ddI6eswjpxGgGnUzuae2lQ63KhrX9hsHnClHK9PAlUZY5oK5nIkXUWZkkktdSyhPSmzXsNNuu2DnEG9dlwHrCWVj56BBIrG3lqZBfzIHjihw/OKsApmNXe1zC6QI69NQI5AJsdrqbC/XcYYcsyCKB3kGt5ZPWkkYs5FyQoJ9VBfZVAHswBLGYzGYBS4zmkWry3lIryc+WyuxRT8WmvdgrEGxuO6b28MbZrQV80lOwWkQQycyxkke55cqW+5Lt3739mNPhAMIahaeQxIKo3cSNHa8FR8tSCN7DqL3t44A1lfl5q4IxWu8TRTF/js57y8nR0k62L/AFnwwB/Ns4r4OVdKT0syRKQ0psXvYkaR0te1/nxZrqKvlhkiZ6UcxGTUFk21Ai9i3UX88KNQ2WmscTTTtAqQtFqnqivODzatJ1n0gHK267i298e0c8JSqvLmY9I/ZwrVxGjQugqRcEFtR735LYBuVa2CAAdmcRRgXJkF9K+W/l54W+Ks1q58oMrRU4jlSF7rK5YBnjOymMAncfK/qNGsq7ZXcTZj2swrdSKq/N0rqAuluurptiLiGah7AqU09WUBiEaE1BiKiWOwJddOkDpc2wDjxy9jQe2vhH1SYaBhT+EFmC0RRNbCuiIS4W+0nidh5/Ni+OKrbSUlWht+B1j27xM4/JfwvgKvwiVEiUd43MfpYw7AuoCFu9dowXVTsLrY79R1wrcNcVVXOpEl5xiii5czFGOuRw7IzkjUpKpEVVhf4wL79XUcWRk7Q1dvPssw8/NAfDyxsvEEjepR1JHmwjQfQ8gb6sBzmPiXM+zuZ9cOmBjrayAsaiBiQxU6QsEqoGI2Ik2OnF2k4irhSxqkweQNJHzyNcUjdppArCTRvEEkkj1W30sRqsDh3asrHuOyQhT+FqOvzJE35cUqviSqhUa6IDewCVCm/sUaA5PsC+eArcLZ/UTzqJA6KWqw0bqLqY5IAi6htZVZwLHvdfdNxFU1wqVFMCUHJO63Rv30ZELWupbTCuroupTbreTLeNnmJUUFWrrbUknJRgDezaWmBKkggEC1wfLF/wCzFQTYUUw9ryQgfPpkY/VgEfLMzzYpG7JMw1J3WXS11pmJDiwvHJIVBPyWW3Q3EOV185kjSaavajNi02iVZWqSq3j7iCRacXYgWtrGm5Athsn44aMyRvTOJkCBEWRGEkkhbRGGBuHIBc3UaUBY7bmePiOpMjR9hbWiKzenitZiwABvcnut4Dp7cApU+aVStVPG7PUmp0Rxvz7BO1BShD3gCmMDvotwGvfxxZhzGqlj7SZqlLU9XKIiiqA8UumMMAlydJ3UkhiLjxw1HN6u1+wn3dojv/V9ePTnlR/e+e/+cp7fTzr/AFYCpxHk61NPTmWVo3DwlTqYDWZIie6pALmxVSdlLE4LZChEJ1SCQ8yU6g2oWMshC3/kiy28NNvDAqg4rqJl1pQSldTKSZoQbo7I22v75SPbi0c5m093L59+oL046k3/APePv+fAHcLLj7dJ/MX/AD0eI804pq4lD9gIUuiXkqIxu7qi7RiQ2uwv8+KtB2n7MIakwgmjk0rFqIAEsN7s1tR3HRVwDpjMZjMAi58oGbxtpV25ENgw6AVQDNe4IK6gQPPrh0qqVJUZJFV0YWZWAII8iDtbCRxXSq2YxEhy6xxFAmo301Ks1wu9rC/QgdTa2H3ALslK1O0FNRCONQJZCjAlSLrcddS3eTVcX6EW3xzrjzh6Uzyc4SVGuFmWKnDKBJIwU7AF5UURh2Ut1tYAHbo8EZkrqplYBkhiiUkX0k82Qm1xcHVH4/JwEyDLn+yMzTPeVW/ixj1II1AkEiEKwLEjTIX9TYAjALvweZqkFhWyGEwLZI5GkdndtRknUOgdUKkDSNhdiQNjjrME6uquhDKwBVgbggi4IPiCMA6vJxClY6T9nEw1BgFVYmCm77jSSx7zEi5xPwagGX0mlSg5EZ0m9xdAT136+eAM4zGYzALHGbyCXLzEgdxVEhC+kH4tU+Nj4b9MbVeeVSSQK1JFeZmRT2joQjOb+h6aUPTxt78Q8byqJaEPP2cdoY826i3xeoAs0isgve24vvtitVdikZDJmhLRksnxmFSrFStxpUXOksN7jc7YC1ndDXVCRgR0yFJo5d55G9Rg2naEdbWv4dcW5J8xFzy6Ow/wst/zWFvOczgjEYizaUkyxqQJon7hcaybRk7Lfe9hi69RStcHN5h5rzol6++O/wA+AI5VmtbUU8Uyx0yiWNZADJJsGUML+j6gEYXM9y+sp8oWmZKcrGIIy6SvewkiFwrRAXJ8NQ6+PjLNV0dPTkU+bSKEiPKRZ4X2Ve6F1IxI2ta++BedVsDUMZOYSyzsadjG0oszGSLUOXpG17nT4W9mAbuN2s2X+2vi/wCiY/ow0WwtcZrd8v8A59H+bnwzDAeWxWra1YY5JZDZEBY2G9gPrN7294GLWFbiaBqmrpadfucTipqN/krq5K+RvKNVv8HfAbZdl1VCxnBErTgNNC7kBH3tyzZgAqkRlSBfQrXBvq5XnHF1RLXOxiWV4pZ6cxh6huUC8axMDEBoLMAgKjUxLXt3dPcMxruSmrQ7jx0AEgeZBYbe659mOYQZWa/MZKyjaJO7ZmFlY+TFSHIcqTaULvoNitu8FLKcwmfm1cbAyUlNrlqJXZGkLKkoR4hrVo9KNYqVX0gK2IJx1afNbU4lVHYuqlUVdTXYCwIuBYX3JIA8SMcjPBwEkADNKrllSAxSQieLUZWTmamvp6gzAal2JGxx1HKeIGeY080DU8vL5iAsrq6AhWsy+KkqCD98tr4Cpwtww8ZE1TpM1tlU6grMBzHLEDVK5ABawCqqooAB1Vq+opfshMs9QYWEENh2hobjVUX2Drqttvv1w4YU6rMlgzObVHLIXpoLcqEva0lSNyo2v7bDY4APLWUf2QSPtz8rs7MR2+TSX5iAb83rp1d2/Te2JcyFItZSKKlzHIJdQ7bKVJVVK3vLYfKPzDBiv4vijQvNSVSxgEljBqAHjcKWI+cYiNfSmxOXTedzR3/Re+wwAviLL6KCGIQScnmVMSXiqXXZ5VMnST5S6r+1r9cb8XvTw0NQ8VZIrqpKkVshIawAG8h8+mIuFZKeGliSegmEgB1fEXbq7W3VD5jBR8/oVdU7LKHYEqvYJbkLbUQOVuBcX94wHsuR5fLGVedpE2J1V0rAWNwd5bCxAI8iL4X+A3jaro5FmeV5MuZpC87SHVzKe/rMdJvquAALjpti5nklPMiCPLZ9XOhcnsYB0rKjNfUB8kHY7m9sS5fLEc5i5NO0F6SbWWgMWr0lPaxsNVvPe1x54B8xmMxmAR+MXkFSQiFwacFrC5GiUsth43YAb+eHcYROPhadW1WK00rqCoILqO712FtTN3rg6R42IexgF+u10tS9SsTSxSoglEYu6MhYBwnV1KtY6bsNAsDvaWDjaidtIqYw+oJoc6W1HoNLAHfp0wcwr/CJEHoymh5Gd0siabtpYOwIe6FdKtswIJsLEkYCpS5YlfWis0hoERogsoRwzI5GpEKkxWYNckhmsoKi2HPHOOBY46OcCMuIK0tYSldazx6tQ0p6MKyD5PiqiwuBjo+AzGYzGHALHGCtz8vKIruKlrK5IX97VNySFYi3nY7/AE41zTLayV4GEVKvJmEh9K51AJImm/JFvXvffp0wGbI5syqKh2qmRaapeKOMJ3UtGg1d1kbmEO/eJOzbW3xaPwcyH1q+oO4IGuSwsLWAMp2Pje/juMAYzbOKmBUPIgOuWOMenf5bhQfuPhcHE5lriPuVMP8AXSN5/wCCHswuz/BjGyrzaudiCNJZhYG/d0hr2YeG+JP/AEwjP8KqhbxDgHbxvp/JgL+RUFXR0kcJFO/JjChtUguFHloNjgLxPmdVPlYmaKBY5RBIbSuWUNJEw2MYUkbeIxcm+DXUtu1S+RJ3JFrb2YX+fAHizgHs9JrE50RvCAml7aedELAc0qPdpt0G2AbONSNeX3P8Ojt7e5N+i5+bDQMLPGP3XLv58v5mpwzDAZhayiqtmVbG575WF4wfGILpuD5CXmXHhf24ZcAOKMjkkKVFKUWrgvyy99Lq3rxPbfQ2xv1DAHzwFviTLGqKZ4kK3JU2e+lgrKxRtO+lgCpt4E9emLNFA1g8qRiUArdLmy3BsGKg22BIsBcYW8v43lVmWto56fSFs6RvKjE31C8am1trHcEHr4YMPxVTiIS62Kl+WAI5C5ffuCPTrLbHa2Ar5lm9HHUhpCTNEpXUscjiMPpJDFFKoW0qe9Y2t4HAvg6GF62unhJlRmQLMSzbkFpIkZiRoVtLWXYFyPAATcGzziWdDC3Zy7yrPIjRSM0jltBicajpBtzNhYKLbHDbgMwsVEkq5lKYoVkvSwgkyaLelqbfJN/H3W9uGfC3PFOcwl5MkafForiSNnB9JU2taRLe3rfbpgNM8hramnlhWCBDIpUM1QxtfxssO/uuMXjPXfgaXp+Hk6/0HTFLPpqyGBpRPBddItyGsSzBfGa/ji81FVm3xmMefxfr7fuuAo5JndZUQJMIKdQ4JAM8m25H4D2Y8qqOtaohm5VL6JZAV5z3OsL0bk7bqPDEuXcP1MMUcaVg0oLbwLvv42YYgzDtcctPGKpSJnZSeStxpikcW3t1W2AkzXPqynjeRqSJlW3qVJJN7DoYB4keOKUNRM2b0/PhWK1JUadMuu/pKW/yVItt4eOCWZ5DUTR8s1YANr+hXexVvvulxv7CcDxTTJm9MZZVkvS1GnTHotZ6S9zqN73Hlax63wDhjMZjMAm8Z1FpUKjUXgkVRfunU8Q74AJaPe5UbkdMN8Pqj3DCtn2WF5qeLTr+LyKTYbWaAEqSRpexNm3Iv0O+L1bn8kJEaUVVNbSCycu1iOt3kW9unv8AHzA8ccc4r4znqJ2pZIJI44K1L1MTMgSLWEfVJcAOVcbqbWbD+3F0gtfLq3c2HdhJuOt7TEAe1iL4UuI6ikdZglDNDW1CSFNY5OtwLF2YSKllZgbkm97i+AH12bxpTPDTnaF/QzPIBCOXKXQ8wyd8qlhcgklbDXYgP3DOdVNQ7F405BQFJVEiEsbd0LIoZlsb67KLiwB8OJZbFXUlfzYqaksljZuzxoDy9FwwkvYddn3JudzjrGT/AApwunp0lRzbRy4ZnEikA3W0d9idJG4BGzEEHAPGMOAf7safXoPODadVmp5hsdvFLk+wY0l4zhEnLWKqdri+mlmst/EkoBbx69MBDwb69ePKte3zxwN+UnDBUT6bdLlgoBYDqfC/U2ubeNsLHCjNau0g3atk0mw7t1i7xBI2U9Re+xGDzxSOjKSqMDZJAA3gO/pIsDcsLb/XbAWYYLKASXsb3a1+pPgANugxLiOZyFJA1EAkLcC58Bc7C/txoYSSCCV3uw2Ora1je9rbHa3TAalgzlSbFCGAVjuCCBqFgLX1bb+qD7lnjcKuXuI1AQPGD1ButTFsFI3BOrf3db3DKtRpJTvOwsTsBszG2+ynSAbgEmwG1yLrfHiDsExJ1srJZio2BnjJQEAbDSAR12F8BY4yPpMv/nyfmqjDNhZ4yS8mX72tXIff6KfbDKMB7jMZgPxTxGtFCJWjeQF1XSlr73ud9gAATv5YC1nFcsURJVnLd1UX1nYg2Ue0+Z2ABJIAJxx+Dh+rEKQwKIJ4tM8fKn1xsUDA+iDlQ7sRrJ2HeI1bgNHHPEq1BoaekYO9RPc95kKoqsHBIUlCQWG6nYNscRZTTyNVTieQTvBKwCjQ5j1xw2JZtJLd9wicsKfSL4jAP+UZgs8EUyEFZEVxb+UAf/zFzCn8HE57PLCVC8ieRQAjIArESrZG3CgSaR1FlFiRY4bMBmFatoVlzGQGSSO1LH9zlKH7rN1t1958zgpxRUFKSVlYqbAalNiLkAkHwIBO/hgZJ8HNIxJcSyMT68kzu3Qi2piTbc7YDes4RglGlqipIJHd7S9rg3XYk7ggfRj37BKNu3VPS33df0re+KVN8G2WOupIg6nbUsrEG1wdw3UHbY+GLH/pjl1rdmWw8NT2636avPAVuGqRJadHesndmLWPaSCRrbTspA9W3TFyr4Zpn0O1RODGSyv2p+7dSpN9VuhI+fEFRwBliFFeBLu1kBaQ3axO3e8gTjeP4O6ESbUiKFAIdZHBvvcWDXAAtvfe/TbAeVeSRGF2jq6kkIzKRVueinfZiDvvgXk1GEr8vfmyyNLRTFjJM0gv8UN11E2BuenXbywTqvgwy+TZ4mI8jLJvf26r/XgXlXCFJQ5pSmki0CWmqL3ZiLK1NptqJI9Y/TgOgYzGYzAKPHlPJ6N0jqHUKyuaa3MW8kDjYspKkRsp0m++BWW8YyJPLLJSZm6ukagGkYWKa7mwkKjVqHqqPV3vhnr87nFSaeCCOQrEsjNJMYwNTSKAAI3JPcJ8MUqviGtSWOIUcDySXIVatu6o6u16cAICQL9SSAAcBEPhFS5BosxFvOkf9F8R1fGcEo0yZfXSLe9moWYX87MMEBmOY/xKmH+2N+zYkFdmH8Upvxt/2bAAo+I6UerlFYLG+1BaxxePwgAW+IZl+Ktt9eL5rcw/itN+Nv8As2NDX5j4UlL+OP8As2AoN8Iw3+1+ZdbfvVv7WPW+EVR1oMy/FG/rxanzHM1UkUVKxAuFFY9z7BemC395AxVy3iHMKiNZIqajIJIINVIGRhsyuppgQ6m4K+BGAAyZvSl3kWhzmNpGLvykqIwzEAE6VlC3NhvbwxsM2gP8Ez752qv12DOZ8QZlBy9VLSHmSpEumpkO7mwJ9AO6PE4tmqzW373ofxmX9nwCwM6pSP3pnn01f67EqZ/BtajzywHT4z+mXfBTJ86zWogjmWCiCyLqGqeW9j0vpht9BxdMub/g8vH+tmP/AGhgAL5xAw/emdj3dqB/O4H5kBUR8qKlzgMzx255l5e0iFtQaQrYAHqD8+GXMs5zOEx6oqE82VYwBNLsW6HeMdLE/wDm93Xmn3lD/STH/tjARcdsyLSSrFLMIatZGWFC7aeXMt9I6gFhjF47B6UOYfixHX3kY3oc3rFrI6epjp9Mscjq0LOSDGYwQwcDY6xuMa5znNX20UtKtPcQCZmnL+LsgA0e6++A0bj638AzH5qY/wBrC3x3mJzGnWIUWYjTIHIMDKHFmBQsr3AN73s3Tphp0Zr50A/0Zj/8hjxlzW2xoL2HhNa/j49MBzHhik7DURzplFeXFwyNEZNCgMI2ikJBVhsrBhYhiQFtpwWznMZ6mYzCjzOlcoEAigj8lYuzlGYnmLGotYqqX2uRh4VM28TQfMs39rHvLzX7+gH+hMf/AJjAJFFW1MEk0scOcO0jINLQxKNKjTqHcKggbBbAd0edgz5NxxUclBUUFaZgO+Y4AFJ9l5L3ta/he9tsEeRmv4Sg/opv1uMFPmn4Wh/oJv1+AC8ScYPPTPEuW5gS4Asafa2pb373lfF1+On1hhQ5jpCkaOygamJFjqL3FgCLfyvZi69JmnUT0Vx09BLb5/T4H5xUZrT0807TUJEUbSECCXcKpa1+dte1sBlRxaxsyZdmKuFKqeSuldVrkpzgrEWHXfrbqbzvxpKdJGX5gApufRRd4WItvLtvY7eWBOe5/X00DytW5aSoB0cpgTcgWF5/b5YtrmFYb2zPLdutob2//owF/wDdvL/eyv8A9yIf97EEHFMyu5XKqwB7Me7AGLWsSTz9+6FAFvDA6tzysjeJPsjl7GSTQbQ7oOXI+ojtHTugb26j57kOY1Nr/ZXL2B8RCP2nAWhxfL8vLK0le8CEhPiRtaY7gG3W53NhjWgrZaqvhlNHUQJDDMpacILmRqewAV2N+42BFfxRPHLCn2Uy8iRmDnkj0YCO4Y/GbWJULuRuw69MXci4pkbMEpjWUlXHJDJJeBQrIyNGADaVxYhj1t6pwDxjMZjMAApk+2k7f4pAP+bVYzhT0olqz1qHul/CFLrEPcRqk/1pwJ4mrzFLmLr6yZdGR79VXb6yMNMMa09OqqrFYowoVRdrKAAAPE2GAEVHHdOk8sLcy8S6mYJcE6o10qASxbVIiju2JuASQbE6fPYXYIGs5IGhgQwYpzNJBGzaO9Y45/Nw7T1tTKQ8qGoMuktShQSjRiRJC1mkVWjsFawFz1sLXKyjioZi7VV6hIpahUKER8tIFhHo0OkaQL3UaiqsPC+AdK7PIYW0yPpbRrtYnu6lS+w++ZRbrvivT8WUrkhZRsyrurAMXcohUkWdS4KhluLjrhW4nko6h1Mk0geMKjSxxsY19JGSXI2EchsNzaxB8AcCaPsc1OztLUGnSWCniWSMC6iTWkSMrAk6io1sQUCLexDEh1CirElQPGdSt0PuJB6+0HAOh9HmlRGL6ZoI57eGtWaJ29hKiEe3Ti9wvQ8mliTVI1gTeUWfvMzd8ffb2J8TvimFvmxN+lGNvO8xt9Gk/SMBBx6gZaRSSoatgFwbEbtax872wQPDg8KiqF/8Mf03I+bAz4R0Bpob9O2U24Yqd5kHUEEdeoIxT4toKaGnd1qJkcFVB7bMLFnQdDNbx8fDAFKXgwRKqR1VWkaLpVBKCAB0F2Qtt78UqfJmNZNAaur0rBE4HO3u7zhj6t+iL9fnipxXldHHRVTpM4cROy2rZvWCnTsZbdbbWti6vCmXElg51aQpYVkxNh0BPOvYXJt7TgL9XwXDLp5klS2hg63qZRZh0YWYbjG9TwvBpJZpyALm9VUeA/zuAfDeU0ktFTSSTMztChZu1SrqJUEkjm9Sb3xrkmT0MrVAZ9QWZ0UGqkPdCRgjeTcatR9l8BFkGWJHV5dIustLRSli8ryb/FT8tjbqelr4Mxx/blz/AIlGP+dL/VhYyihigz9YoHPLSlZVi5rOI/uZ2DMdIO2wsNhhojb7cuP8ST89LgGXFHOM0FPEXILG4VEW2p3YhVUX2uSRudgLk7A4vYAVC83Mo1axWngMoH8uRigbyuFSQA/y2wFGOWSo9fMY4SzBeVStESpOqycyQMzMbHoq3sbAWxPBk8TllWvqHZW0taoFw3kQoADbHa3ngNn3D8clS0SzUqSzOx5TEBxHJHCpdFtfnAxMV2+UdxvjfLsgnURtE0UnJZOXGZzyzy1mjkdSIzoLaxdbNuDc73wBaooEjIQ5lPGSGIDSwk2Ud63MjJIUbk+HjiFDCzBfsrIxsSAJacXUEgnuxjYHYn2e/AzLcnC5hLJzadgBIJkE7akDyTSDVHbSwIfo9gNBIvfYEOEVmj7PFW0hE9PDEGSdibQqiuUiU6H7ysQx3Fz03wDrVyT0l5EmaqiW5khfSZQotqaJlA1Fb3MbAk9AwNgbHFkqzZXVMh1K9LIykeIMTEEewi2BfB3Dc0MvNleObVzm5yWAbnPBICF3spIYdTsqnxx5QtbI5hfZIKlFv4KhmVR7goA+bAa1tVJTUj1LUNGVWPWwSQg2tc9aex+rGmdcPTztABQ0YEUyyMebswAIIHxe+5PiPD27VEpaZKeEy5XMyuI0F2hYEuUVdV6joWIG42xBn1BHzaZIstnSR5dTKskShokHpAdM+kixXZtjgC9eJ0eGLsNB6VyiHWxC2R5DcdnG1kI28SPmyo4dqWmgmMNAph17DX3tShRvyxa3z9cUlyuleVohlB1xKrkM8O2vmAH7qRfuMPdir9iI6ipR48pj5cDyxyKxg7zFVA2uQbHxJwBuszGtgMSinovTSCMBZZBuVdiT6HcAK2KcJn+zVN2hKdCaWo08lmJI1QetqRfmt5n56lQlO1L2oZNEYVTmg6oVbTa5IC+PsvjygoFizum00a0uqmnvpZDrsYfvD8n2/fe/AdIxmMxmA57xnvUVa/f09En+9Vyrb68dBwi8T71pW19TZd9VVUMf+nD1gOfZvxNT0VYkJV2MJlmJ5ia7SrPK4CFd0UAgd5TfQO9viCtmoah+fOZjJIA3LjnV05ZPZio0MUIHNJa3eHMO/QYl4nqqBp6oS8x3RVDpz0VA7qkQYI7izKsq3kZdC327wxVnloNOmo588sdhczB2FoDVBUdSoK6UttYEtbob4DfLKWkeklrY1kSnBaR6dJIWEgvHIqnSSIwGAJj1C1yGOnbASCSjaFk1VaQwKbojwgCV9EXNQ8wBkfVq1AGK8jMSLnBbJOK4Gj7CI6iWNkOtmmVyIwrAvGydxolCWJUgBiFAJOLbR0tYj1YMhjqpYIXiBp2G7QhbsodgLadUevoTcAnAPGS5iKiCOZQ4EihgHADb+YFxfx22wNXbNTfxpBb2WlOr6br/ALuC2W0QhiSNSzKgsC7amt4Ak7mw2ud9t74D1A+20Nv4pNq/pabTfwHyree+Ap/CWY+yxCUqIzV0wYtbTbnITqvtpsDe+JErsoQkh8vU+JBhH041+EWQLDTE3IFbTGwUsTaQeCgk/Ni8eKYfCGqI8xST/pjvgKL1mTkm7ZeSev3E3vgPBUZUa+XuUrIYItJESspYPUaxspGoDl3HW1vLF/hHO1gooI3pqtWVO8Oyymxub9Eud99r9cGIuLomYqsdSWABK9mlBAYsASCg2JVvoOAGy1eUICWSlUeJMAA6jqdHnb6sey1GVW70MFvbTbfm8RcU5xJPTPFDSVTOStgYtIOl1Y7swABAPXBf90p/itX/AEX9TeGASOCnpmqsu7OIldaSfnLGoVgxNP64sDe9+uGmMfbuT+Yp+fkxSpc/SqzOkeOOVV7PU2aRNIPfpwQL7kgqb7DwxfRh9mnHiaFLe4TSX/KPowDPgFTC+Zz+ylg+uSq/qwdwByrvV9a2/dWCLf2K8m3s9L187+WAGcQ8L1Es00kckKIwikUuDqEsOspc2sseoqxIubKwsL3xrwZw0aVYiZYpI4kmRHQnvJI0MgO5IFmSS/ePgb9bXeJKqOpDUsUsLzIyvJA72DorKWRiAxCm632OxAIs2FN+CpmhYvPSgzRySNochNXxkRmM22hPaFLNY7gddWAtVfDUMkbsKqAy1E1QqM0oZArrUlY0AHrAyK7Dc7HewUYsZZwpJJIhaWDQnKJCzPPIXp5JXUCR1BAJkTUbEgDT0N8eZfkLSTxhZ4laCyVCJULKdActyzGIEADg6TfSAAO6xVSN8q4SmpamnmMlOkUEYhMa3UaHDanvsuppeWLFd+WO94EG3JqI09JDExBMMKISOhKIAbdNtsAoYrZDbzoWY382hLH6ycM6VSOzxg3ZLah5ahcfSMK2XknIrHfTRunv0xsv6MAHp56dqSIy11eY1WJjaI21KUZe8tNq2YLYBt9uuNM4VDLTyRS5oWWTSfQz92NvuhGqC/yV6G42ti2gmnoY4jmNIgaJAfQ94DSp69p9bbrbE2ZcWvGYymYZe4eVIyAnq6ibtcVJ6DwP04CBGpI5QTJmvNkFhdKoFwgO1hGAdIJPTxJxVjiRKgcqTNo4WErynlTn0pMWn14mO45nQW2HTbBtqSaWWKT7I055ZLKEgWx1Cxv6Y+B2P5cRVdfMlUkTZlGitE8hPLiG6tGoAJJFjqb27YAW9FTJGKZp82ETAxohhksRpJ0raDUbKrHe+wN8S5WQc5pzzKuT4rP++oilu/B6gMUfzkX+Ti5VorPHI2cIDESw2pgN1ZfyE9b4pZdXczOqcishql7NPblBO734TZijkEn3D1fHAdFxmMxmAQc+2zTUTspoSf8ASlq4x9bjD8MKVVlyz5jVRPcK1JT2ZTZgRNUFWB8GVgCPaBjY5xU08siSNHUpFCHJEfLfW7aYkvrKEuQxJ0qBttvgLObcFxzyPIZZUdtOgpy/RlWjYlbxm7MY0uX1bCwtc4jb4PqViXcPJKQQZWbvnUGBvYBehI2HSw6bY9zPiieGMk0UmokKvpYipdiFQeuHILEdFva+2My+smowYqrnVC3LJUJGXJ1blXSMFlKsSFsunTpF7g4AhU8MwPIsrJ30VVVgSLKuuy7fJIZgR0INj0GPcsyIQRLEssxVSttbBiAtgE3X1bADz9uA+YcTVMriGjg0O0byCSrBRbKVXaMekJ1OvrBBa/XHNW4+EscgJeaUw3lLyRlEZgv3EkR2lHfXlKrEmxUtpJId1vhfyCMz1EtaQQrqIoAfGJSxMlv8IxJH8lUPiRhPyvM2NJLVUaVIpld2jDuHUoEXUrRMWbla9YBjOrSRYEADHSMtqxLDHIossiK4HkGAIH14Bc+EWQrFSsFLla2mIVbaj6ToLkC56bkYJLn8pF+w1XuJgv8An8DvhEkKxUpCs5FbTkKtrmz3t3iF36bkDBQZ1J/E6n6YP1+Ap0HF7TLqjoaorqZbnkDdGKsN577MCL+zbFekqaoVc05opdEkMSgcyDVqjaYnbm2sQ4sb9QemI+G6uqgpxHJQzFg8rXEtPY65JHH/ALvWzDbzxbg4qmeZ4RRSh40R2vLDsHLhejn7x/o9owG2YcWtBG0ktFUqi9SDAfEAHae9rnE/7o33vRVYsPvYj8wtKRfA7iFayqppIVpUQvYXknFrBlJ9VW8sFFrqvxpU9tqj8nox+jAJ/Dsziuoonp5oCsVYRzdPeDSxsLFWO4BF726+OGCP+7T+fYU/PSYFU+etU5pRsYJIQsdWl3ZCGKPEjgaHboync2vta+Cif3cf+YJ+fkwDThbqqgUla0kndhqVRTIT3UlTUAGPyQ6kAE7akt1YXZMaTQq6lWAZWBBBFwQdiCDsQfLAc7quCqxqipeNhHz2kRnaQuDHIyepHYaCqAk2YFmsPIjyq+DmqeNF58Y5VP2dQuqzIrtInrXK95KdTu3dD7nY4aP3GRptBLUUy/eRSnQL+SOGRfcoGNzwwxN2rKs+zmIo/wCCMYBVpeAakTSSakUPKGYGVn1gVSzqVBQcoKOZ3QTqZt7WBxE3wb1ZhFOZoigihTW+tj6NZyFIBW+iWQMrXFgiXBI3bTwt95V1ikHqJtX0iRWH1Y0/c7VX/ulPp8uTT3+nk/owFKpqZUmWFTDT1FYCxkZmk3jiiXuJ3LsCTtewCFjfVbAfKeME7NJQ2V3hhliEkRUo3KiuG0FjIFZT6xBUsCAxuCWdeB6Vu9OhqZL/AHSoOtvHYdAq7m6qApvuDi3ntKopajQqq3IdQdI6BGsNvAeWAR4uHZZsuiRMtoiWgjAkMq6gCq7/AHDr7mO/jg1mZmjC6suojzJFjHpr7sbAn4t0HjbAKholejpTFSVxYLTljzWUGMaC5A5+k3UHYDxGJMwgpxUxtJSVopwpBDCYgzs8IhIUSE6vuihrAAsPPAEK/g+aV4W7HlqiJyxFmYNdHSxHJXa7Bveox6MrljnWFaLLAzo73CsNkMakEcr+WN7+GKuWZenOn10FYY2K8oPuAAihvWm2u19vHr7ha5MnZ2p2yuU1ssU7Ru3J+/7pMhmuNJeK/j5XtgGGr4YqmeJ1p8uBhZmA0uNV0ZLE8vYd6/Q9BiKKKcZzSc6KCMCmqNPIdjtqgvfVGlrEgC1+p6YqZjw3qSDk5U6FZEZ/Swr3Qe+vdmN7/X44myym0ZxT/FXp701Ru8qvr79P0s7Wt7besPLYOhYzGYzALlN/defy7HD+dqcaZpkdQXcxtE0ck8MrIVIe0bRXUPq0kWS4uviw8bjylX7cz+fY4fztRgtxFmZpqSecDUYonkA8yqk2922AEw1Aq8xdbgw0Nth8qodTuf8ANxmwHnKfFRZk5gvpuLje3jbzt5Yo5DliwQIgOo2u723djuzn2sxJ+fGuZcOU07B5YI3cCwcqNdt9gws1tztfxwAni2VkkikChNFwJWPoyH2eOQDvpGQFPNAIVgpIsDdDk+DmshjdYaeDWYTEHSQBdPcMbLcBu1Ky+tZVa97rgvwTlcMxEiz6a7dpICl0hFyDC0bDUBYldRYMxubkbYf67Klmskio8IBvGwv3ttJtfTYC+xHWxFrYDj/CHD7GNqeeaWmRBy6mOSRU2Y6iCdmbWLaADpQM/fe+jHa6dFVFCWCgAKB0sBtb2Wwv0HC6xQAzRpV1CByrPZm3ZmEaPLdgguEFz4XPU40+D6L4s7heXFLKzwwXvyUsoMfkp1q7FBspYqOmAr/CTq5VJpXW3bqey3tch79bG3vt0vi9mGdVkUUkppYdMaM5+NG9lBJt6C17DzxU+EIOVoxGyq5roQGYXAPfO4ut+nS4xPmeSVtRTywvU06iRGQlKZrgMCPGoO++AnWurytxTUwJFwGqn8vG1P8ANgJw+9dM5r1jpVFTBEAjSyEgIZSDcRWNxIdreA33wc+x9d/G4fmpT+vwJyahqoJFokqkKQU8bAtT7kFpEANpAPkeGAt5fnFfKZgIaW8UnL+7SAE6Ua4PJO1mA6dQce/Z2tFQIDS05YxmS61L2srKpvenv1YW+fElFw/Uxc0pVpeWQyHVT3AYhQbWkG3d8Tfc74gr8mqI3ar7UmtIWWxgupUHX0EgN7jz6eGABZXS1EWZUS1EcSE9udTHIXvzHSSxui206rX3v7MHh/dw/wAwX8+2BdOah8wy2WeWNw8E7KqRFNOpISdzI+rqLdLW8cRcYFRXzanVA2XabsbAlqgKFPsYkLf+VgOhYzADhTNZpRItQuhwdaLYAiJy3LvpJFxpYGx8MH8AOz6raOH0ZCyOyRoSL2Z2C6rXF9Ny1r72wnfCHmNalLpIhjBDEuhlfWUXUE0qqsmvcg6iAVCk94HDDnzg1lCjNpTXI46d+RUsib+x5Ht1vHitn2XTPX0rqHaJbk2WN1VwVtcNpZBp1nWpO4G3gQ5p8E+ZTHMeXFKGjYszhR3GiCEg6tRvKsjqrdSL+sy2t3XCbxfkMKLLVTOXjiidkp2bTGHCDTotYqdnG27c032AGDXCeXyQ0kaStqfdrXYhAzFhGCxLFUBCAtuQuAMYrZkAYZAemhr/AEHFnFfMI9UUg80YfSDgOZ5fnUceWRsmbOJkpFZYr057wiBCaeTrIuLWvc+d8F5aykmVebm7+sjhebTp3lKsthygT3rG2+N8lqq2HKYJUamIjpEcKyuLhYgbFtdr2HW1sXKikr6mJPS0igtFKLRyE9x0kA+6dCVAJ8jgBOd5nAhhCZrJdpkD+nj9QhtRsqWA2HetsfEYsP2ESJIcxnaSxRCJyxs1mKhVU3voB6fJwQzXNK6ARluyXkmSLpIbaza/rDp5YkrsqrZWiY1FKvKk5gAhkNzodLE84bWcnoOgwAaetTtEarXVxiKSFyATZgYwgvyCfF9vG3sx5lpjOc04jqpZ9NLOWErX0d+nG3cXrvf/ACRg1XVtZHNBHz6UiZmW5hcEaUZ9h2je+kj2YqLzhnFMJnif4rUaeWjLbv0t7hnf2WtbofmBzxmMxmAXaX+68/8ANIPztTgrndCZqaaIWvJE6C/TvKR+nAmnP23m/mcP56pwx4ANwlmKzUkRAZWRRHIjkl43QBWRidywI6nqLHxvgzhfzThIPP2mCRoJ7AOVuUkA6CRAy6iOgYEG21yNsV80zSuplaSQU8kYKi8ayh7syqLR94NuRtrHvGAZ7YD5zXyc1KaAhZZFZzIwuI0UqCQu2pyWAAvbqTe1jVyzih5aamdY1eaoTWEVrIALamLEEqouotYtdgLdbUs3oa6aWOSGNaedAU5plV4yjFSysnL1NuoItoN/lC5wBL9z8yd6KtmL/wCGCSI3vUKhA/yGX9GL2RZYYIQjMHYs7swXSC0js7WFzZbsQASdrbnF9ce4BU+ECIsKJQ7Rlq2IB103U6ZDcagVv7wcEGyGbqK+pHsK05H5j9OBPwmRBoqMMSq9up7srFSAWIJDAgg79QRi19jqMdauX56+X9bgIMjo6qZZS9fONE8sa6YqcXVHKgm8J32N7fQMTng6TnGda+pEpQRltFOQVDFgLcm3UnfrvirDlOVrcLOBqYsbV0guxJLE2m6k3ufPAyWDLxXonaPRtTuxvXSadSvGB/72x0s3vHuOAKcRUlXBBzEr5i2uNQGhgsdciJ4RDfvbe3F+p4YlkRkevqSjAhgEpxcEEEX5F9x5YGzZZlDCzyxMLg2arYi4Nwd5eoO492PZPsUikieEWHhVnfqfCXc4CpJk7U2aZapqZpl5dQirLy7KFjjtbRGpubC5a/T34p8d1zQ17SLy9S0SsvNKhCy1cZUEsLetbxX2MpsRDkS05q8oeKYySGCUuO0PJ3jChJ0s7aSTqvsL29lsXeM6XmZho5qQh6MIXkUFQDVRC1j8ptlFiDc3BBscAz8KUSrAj2GplI6EaU1uyxi6qdCaiouBsBg3ink0CpTxKunSEW2k3XoOhsLj22F/LFzAD85ycTqvfaOSNtcci2ujWIvZgQQVZlII3BPQ2IXs64ircvpzLUR08yIyq0iO8bEMwXUUZGRbX3vJb3Yccco46zyOump4qOqp5jJzkMDjWgZEZtZUEHX3dC6gQdVx43AjwksWcO9VPdjBMUWEqoQaTqjJIZy5sVYgMF1X7psDjo2Oa8N55BTz07GaNRUQBHLSrdmVdcbNe1mAEqn/ACkvvsOkRyBgCCCDuCOhwG2BPEmepSw6nSWQuSixwxl3ZtLNYKPYrEk2G2C2Amem1RQm+3PcfOaeot+TAc9yatpUp4YnykSOkSIzGNbEgDUbsnnc743zOSCVEWLKol0ujE6SDpR0LJdISe8oK2JtY+OOtYiEveK2OwB1eBuTsN73Ft9vEYDnheECwyWM23A5D7+O3xbY387Yq10YkKMmSqpjkDN6O2tRqBUegF73B322646dCpAAYhj5gW+q58MeSyWsBa5Nhe/vPT2A4DnZzCPf7RHfx5A32/zN/Z82NMgqUbOYQtD2Mimn1HRp5l2p7fIW5W3t9bHRdLEWNluG3U3I37pF1t03Nx188Acxj+21Gb/weqP/ABUY/wD3AMuMxmMwC1D/AHZl/mUX56fDLgBnHChmnE8dVPTycsRtyuWQyhmYXDo24LHpiJOF6kWH2Tqj70p/1OAYncAEk2A3JPhhM4s4hWSLlmKQUshAlqdgEQ3swF+YoJG0pWyjveAOLtZwdNIpVsxqiD1BSnIPzcnztitP8H8jqVOY1WlgQw0wd7VbVciHcNYXv18b4AJl2QzRZhRuswQHmh9KOFkUJESDGToV2srM6Egut/C2OmYSKT4NGjEQXMascldMdhD3RpCW+5fegDe/QHBH9yE9rfZOt/5H6jAM2MwsNwjUf30rB80H6nGknB1QemaVo+aA/wDZGAz4QlTk05kGpBVwFhp1XGu3qgEnr0AONxmVAo+4kDp+85foHocU634O5JQnMzKtYo6yLcw2Dqbg2EXgfA48m+Dh3kilfMq1pIdXLa8Pd1CzWHKtuLDe+A04czGmSOW8EhJqJmAFHKTpaVip+5dCpBwSfiGjD8vky6yurSKOa5UG17croCfr9uI/3GT/AN9K7/kfqcQn4P3MgkOZV+sKUDaob6SQSPuNtyAb+zAQcT5jBJAUSnnLGSIkCim6LLGzHeIDZQx64KfZ+iAvoZQB1NLKPyxYrPwNKemaZgP9ZD+pGPDwNL0+ymYW/wAuG/08nACnzCjmzWgNNyy47RqKJpP3O1idIvY328DfFviDJkqs1jik3jNIzMtrhgs8R0n2HFzJfg/SnmSVqmqnMZkZFmdSqtLfmNZUUkm7dTbc7YuZ7wktTMkwqKiCREaPVA6rdWKsQdSN4gHAGaWmWNFjQWVFCqPIAAAb79BivmWcRQAGRiL9LKzdLfeg+YwD/cM398cw/pk/RFjDwKf4/mH4wP0JgCUnFMA2PO/Fpz0F/wAH5Y5ZxRlVByitO9YtQ3egjZTCW73eKySxKbAM9yX+Uet9+jrwWB/C64++pfHkvAkTjS89Yw8mqpD5e32f+b4DknDuY8gla6CpFOzKsSwSQaj6q+kWAJJIdkAYAkW26nHX6fOaOkEdNGrRqLhFSCXSNN77hCOt977k+3FaL4OqdDdJapDa11qZB+n8uLP7jE3+MVv43Nt/xYDccb0mpl5jBlYIVaOQEsb90KVux26AYj4nrVR6F2cInaRcudIsYKi19Vrb22Pjjz9xEf8AGK78dn/Q+NX4EhbZpqxgPBqycj6OZ1wFocRQsQVqIPWK6eeliLi7bAnUF3C+3fzHsPElGGYCqprs17CWMG9gN+9cnbr/AFYop8HdKPGo/GZv7eJG4CpiPWqB7qqb+3gLwzWBhfn07MpOltSnTfb77rpNibi9/DpiR81h1A8+OwFmHMQAA76j436Dr44EyfBxRt6yytvfeomP/wA8Rx/BjQgbJL1vfny3+nXfAGoM4hIHp4jY9RIne28fLe+w8sB6qvjkzakCSI5WnqtQVgSLtSWvY7Xsfoxt/wCnVHa1pvH+ETePX5eJsi4DpKSUSwq+sIUBeV3srEEgBmIFyB4eGAYcZjMZgP/Z"/>
          <p:cNvSpPr>
            <a:spLocks noChangeAspect="1" noChangeArrowheads="1"/>
          </p:cNvSpPr>
          <p:nvPr/>
        </p:nvSpPr>
        <p:spPr bwMode="auto">
          <a:xfrm>
            <a:off x="74613" y="-731838"/>
            <a:ext cx="1781175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</a:t>
            </a:r>
          </a:p>
        </p:txBody>
      </p:sp>
      <p:graphicFrame>
        <p:nvGraphicFramePr>
          <p:cNvPr id="29726" name="Group 30"/>
          <p:cNvGraphicFramePr>
            <a:graphicFrameLocks noGrp="1"/>
          </p:cNvGraphicFramePr>
          <p:nvPr>
            <p:ph sz="quarter" idx="4294967295"/>
          </p:nvPr>
        </p:nvGraphicFramePr>
        <p:xfrm>
          <a:off x="1187624" y="1484784"/>
          <a:ext cx="7272809" cy="1565910"/>
        </p:xfrm>
        <a:graphic>
          <a:graphicData uri="http://schemas.openxmlformats.org/drawingml/2006/table">
            <a:tbl>
              <a:tblPr/>
              <a:tblGrid>
                <a:gridCol w="644130"/>
                <a:gridCol w="1472027"/>
                <a:gridCol w="1637189"/>
                <a:gridCol w="1795716"/>
                <a:gridCol w="172374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iscritti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frequentanti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che hanno abbandonato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con ore di assenze &gt; 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661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634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3C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95,91%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4,08%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11,04%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1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39750" y="3213100"/>
          <a:ext cx="8064894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149"/>
                <a:gridCol w="1344149"/>
                <a:gridCol w="1344149"/>
                <a:gridCol w="1344149"/>
                <a:gridCol w="1344149"/>
                <a:gridCol w="1344149"/>
              </a:tblGrid>
              <a:tr h="370840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iscritti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frequentanti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che hanno abbandonato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Alunni con ore di assenze &gt; 25%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2010/11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err="1" smtClean="0">
                          <a:latin typeface="Arial" pitchFamily="34" charset="0"/>
                          <a:cs typeface="Arial" pitchFamily="34" charset="0"/>
                        </a:rPr>
                        <a:t>N°</a:t>
                      </a:r>
                      <a:endParaRPr lang="it-I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666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643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121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="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it-I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96,55%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3,45%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18,82%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2011/12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642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624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91</a:t>
                      </a:r>
                    </a:p>
                  </a:txBody>
                  <a:tcPr marL="9525" marR="9525" marT="9525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97,20%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2,80%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14,58%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2012/13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N°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661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634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70</a:t>
                      </a:r>
                    </a:p>
                  </a:txBody>
                  <a:tcPr marL="9525" marR="9525" marT="9525" marB="0"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95,91%</a:t>
                      </a:r>
                    </a:p>
                  </a:txBody>
                  <a:tcPr marL="9525" marR="9525" marT="9525" marB="0" anchor="ctr" horzOverflow="overflow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4,08%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11,04%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</a:t>
            </a:r>
          </a:p>
        </p:txBody>
      </p:sp>
      <p:graphicFrame>
        <p:nvGraphicFramePr>
          <p:cNvPr id="1026" name="Segnaposto contenuto 6"/>
          <p:cNvGraphicFramePr>
            <a:graphicFrameLocks noGrp="1"/>
          </p:cNvGraphicFramePr>
          <p:nvPr/>
        </p:nvGraphicFramePr>
        <p:xfrm>
          <a:off x="457200" y="1268413"/>
          <a:ext cx="8229600" cy="4937125"/>
        </p:xfrm>
        <a:graphic>
          <a:graphicData uri="http://schemas.openxmlformats.org/presentationml/2006/ole">
            <p:oleObj spid="_x0000_s1026" r:id="rId3" imgW="8230313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</a:t>
            </a:r>
          </a:p>
        </p:txBody>
      </p:sp>
      <p:graphicFrame>
        <p:nvGraphicFramePr>
          <p:cNvPr id="2050" name="Segnaposto contenuto 6"/>
          <p:cNvGraphicFramePr>
            <a:graphicFrameLocks noGrp="1"/>
          </p:cNvGraphicFramePr>
          <p:nvPr/>
        </p:nvGraphicFramePr>
        <p:xfrm>
          <a:off x="457200" y="1268413"/>
          <a:ext cx="8229600" cy="4937125"/>
        </p:xfrm>
        <a:graphic>
          <a:graphicData uri="http://schemas.openxmlformats.org/presentationml/2006/ole">
            <p:oleObj spid="_x0000_s2050" r:id="rId3" imgW="8230313" imgH="493818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2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 (per Settore)</a:t>
            </a:r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sz="quarter" idx="4294967295"/>
          </p:nvPr>
        </p:nvGraphicFramePr>
        <p:xfrm>
          <a:off x="708025" y="1219200"/>
          <a:ext cx="8435280" cy="427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179"/>
                <a:gridCol w="1107115"/>
                <a:gridCol w="738077"/>
                <a:gridCol w="1180923"/>
                <a:gridCol w="885692"/>
                <a:gridCol w="1107115"/>
                <a:gridCol w="738077"/>
                <a:gridCol w="9701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latin typeface="Arial" pitchFamily="34" charset="0"/>
                          <a:cs typeface="Arial" pitchFamily="34" charset="0"/>
                        </a:rPr>
                        <a:t>SETTORI</a:t>
                      </a:r>
                      <a:endParaRPr lang="it-IT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latin typeface="Arial" pitchFamily="34" charset="0"/>
                          <a:cs typeface="Arial" pitchFamily="34" charset="0"/>
                        </a:rPr>
                        <a:t>Alunni iscritti</a:t>
                      </a:r>
                      <a:endParaRPr lang="it-IT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latin typeface="Arial" pitchFamily="34" charset="0"/>
                          <a:cs typeface="Arial" pitchFamily="34" charset="0"/>
                        </a:rPr>
                        <a:t>Alunni frequentanti</a:t>
                      </a:r>
                      <a:endParaRPr lang="it-IT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latin typeface="Arial" pitchFamily="34" charset="0"/>
                          <a:cs typeface="Arial" pitchFamily="34" charset="0"/>
                        </a:rPr>
                        <a:t>Alunni che hanno abbandonato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latin typeface="Arial" pitchFamily="34" charset="0"/>
                          <a:cs typeface="Arial" pitchFamily="34" charset="0"/>
                        </a:rPr>
                        <a:t>Alunni con ore di assenze &gt; 25%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94752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256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99,22%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0,78%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11,02%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49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45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91,84%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8,16%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4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8,89%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Biennio: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56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51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91,07%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8,93%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3,92%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Opzione 1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53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50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94,34%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3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5,66%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4,00%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54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Triennio: </a:t>
                      </a:r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3 Opzione 2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62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61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98,39%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1,61%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latin typeface="Arial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1,64%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54144">
                <a:tc>
                  <a:txBody>
                    <a:bodyPr/>
                    <a:lstStyle/>
                    <a:p>
                      <a:r>
                        <a:rPr lang="it-IT" sz="1200" b="1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Indirizzo 4</a:t>
                      </a:r>
                      <a:endParaRPr lang="it-IT" sz="1200" b="1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96,15%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3,85%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0,00%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541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ISTITUTO - 2</a:t>
                      </a:r>
                    </a:p>
                    <a:p>
                      <a:endParaRPr lang="it-IT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93,08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6,92%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22,30%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it-IT" b="1" dirty="0" smtClean="0">
                <a:solidFill>
                  <a:schemeClr val="accent6"/>
                </a:solidFill>
              </a:rPr>
              <a:t>Frequenza (per Settore)</a:t>
            </a:r>
          </a:p>
        </p:txBody>
      </p:sp>
      <p:graphicFrame>
        <p:nvGraphicFramePr>
          <p:cNvPr id="4" name="Segnaposto contenuto 4"/>
          <p:cNvGraphicFramePr>
            <a:graphicFrameLocks noGrp="1"/>
          </p:cNvGraphicFramePr>
          <p:nvPr>
            <p:ph sz="quarter" idx="4294967295"/>
          </p:nvPr>
        </p:nvGraphicFramePr>
        <p:xfrm>
          <a:off x="50800" y="1270000"/>
          <a:ext cx="8128000" cy="4835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TrainPres</Template>
  <TotalTime>0</TotalTime>
  <Words>1551</Words>
  <Application>Microsoft Office PowerPoint</Application>
  <PresentationFormat>Presentazione su schermo (4:3)</PresentationFormat>
  <Paragraphs>465</Paragraphs>
  <Slides>36</Slides>
  <Notes>23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38" baseType="lpstr">
      <vt:lpstr>TrainPres</vt:lpstr>
      <vt:lpstr>Foglio di lavoro di Microsoft Office Excel 97-2003</vt:lpstr>
      <vt:lpstr>Monitoraggio primo Quadrimestre Dispersione Scolastica – Programmazione Didattica Istituto ……………………………………………………………… Anno Scolastico 2012 - 2013 </vt:lpstr>
      <vt:lpstr>Programmazione didattica – dispersione scolastica</vt:lpstr>
      <vt:lpstr>Macro descrittori</vt:lpstr>
      <vt:lpstr>Frequenza</vt:lpstr>
      <vt:lpstr>Frequenza</vt:lpstr>
      <vt:lpstr>Frequenza</vt:lpstr>
      <vt:lpstr>Frequenza</vt:lpstr>
      <vt:lpstr>Frequenza (per Settore)</vt:lpstr>
      <vt:lpstr>Frequenza (per Settore)</vt:lpstr>
      <vt:lpstr>Problemi individuati dal CdC</vt:lpstr>
      <vt:lpstr>Problemi individuati dal CdC (per Settore)</vt:lpstr>
      <vt:lpstr>Problemi individuati dal CdC (Indirizzo 1)</vt:lpstr>
      <vt:lpstr>Problemi individuati dal CdC (Indirizzo 2)</vt:lpstr>
      <vt:lpstr>Problemi individuati dal CdC (Biennio Indirizzo 3)</vt:lpstr>
      <vt:lpstr>Problemi individuati dal CdC (Triennio Indirizzo 3 opzione 1)</vt:lpstr>
      <vt:lpstr>Problemi individuati dal CdC (Triennio Indirizzo 3 opzione 2)</vt:lpstr>
      <vt:lpstr>Problemi individuati dal CdC (Indirizzo 4)</vt:lpstr>
      <vt:lpstr>Problemi individuati dal CdC (Istituto 2)</vt:lpstr>
      <vt:lpstr>Frequenza irregolare</vt:lpstr>
      <vt:lpstr>Profitto</vt:lpstr>
      <vt:lpstr>Profitto</vt:lpstr>
      <vt:lpstr>Profitto</vt:lpstr>
      <vt:lpstr>Profitto</vt:lpstr>
      <vt:lpstr>Profitto (per Settore)</vt:lpstr>
      <vt:lpstr>Profitto (per Settore)</vt:lpstr>
      <vt:lpstr>Sanzioni</vt:lpstr>
      <vt:lpstr>Sanzioni</vt:lpstr>
      <vt:lpstr>Sanzioni</vt:lpstr>
      <vt:lpstr>Sanzioni</vt:lpstr>
      <vt:lpstr>Sanzioni</vt:lpstr>
      <vt:lpstr>Sanzioni (per Settore)</vt:lpstr>
      <vt:lpstr>Sanzioni (per Settore)</vt:lpstr>
      <vt:lpstr>Punti di debolezza</vt:lpstr>
      <vt:lpstr>Punti di forza</vt:lpstr>
      <vt:lpstr>Punti di miglioramento</vt:lpstr>
      <vt:lpstr>“Prefazione” alle linee guida secondo biennio e quinto anno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7</cp:revision>
  <dcterms:created xsi:type="dcterms:W3CDTF">2011-02-17T18:02:44Z</dcterms:created>
  <dcterms:modified xsi:type="dcterms:W3CDTF">2015-01-27T19:10:42Z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